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handoutMasterIdLst>
    <p:handoutMasterId r:id="rId28"/>
  </p:handoutMasterIdLst>
  <p:sldIdLst>
    <p:sldId id="258" r:id="rId2"/>
    <p:sldId id="339" r:id="rId3"/>
    <p:sldId id="367" r:id="rId4"/>
    <p:sldId id="260" r:id="rId5"/>
    <p:sldId id="261" r:id="rId6"/>
    <p:sldId id="262" r:id="rId7"/>
    <p:sldId id="263" r:id="rId8"/>
    <p:sldId id="264" r:id="rId9"/>
    <p:sldId id="266" r:id="rId10"/>
    <p:sldId id="340" r:id="rId11"/>
    <p:sldId id="341" r:id="rId12"/>
    <p:sldId id="342" r:id="rId13"/>
    <p:sldId id="343" r:id="rId14"/>
    <p:sldId id="344" r:id="rId15"/>
    <p:sldId id="347" r:id="rId16"/>
    <p:sldId id="345" r:id="rId17"/>
    <p:sldId id="369" r:id="rId18"/>
    <p:sldId id="348" r:id="rId19"/>
    <p:sldId id="349" r:id="rId20"/>
    <p:sldId id="354" r:id="rId21"/>
    <p:sldId id="355" r:id="rId22"/>
    <p:sldId id="357" r:id="rId23"/>
    <p:sldId id="358" r:id="rId24"/>
    <p:sldId id="359" r:id="rId25"/>
    <p:sldId id="26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p:cViewPr varScale="1">
        <p:scale>
          <a:sx n="110" d="100"/>
          <a:sy n="110" d="100"/>
        </p:scale>
        <p:origin x="492" y="9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1/21/2025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1/21/2025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7EC1CBF1-32E0-439A-8B5A-62B25252559D}" type="datetime1">
              <a:rPr lang="en-US" smtClean="0"/>
              <a:t>1/21/2025</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r>
              <a:rPr lang="en-US"/>
              <a:t>EN 410 Energy Management</a:t>
            </a:r>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993CBF7-9A84-4FCC-936C-9F31A8713410}" type="datetime1">
              <a:rPr lang="en-US" smtClean="0"/>
              <a:t>1/21/2025</a:t>
            </a:fld>
            <a:endParaRPr/>
          </a:p>
        </p:txBody>
      </p:sp>
      <p:sp>
        <p:nvSpPr>
          <p:cNvPr id="5" name="Footer Placeholder 4"/>
          <p:cNvSpPr>
            <a:spLocks noGrp="1"/>
          </p:cNvSpPr>
          <p:nvPr>
            <p:ph type="ftr" sz="quarter" idx="11"/>
          </p:nvPr>
        </p:nvSpPr>
        <p:spPr/>
        <p:txBody>
          <a:bodyPr/>
          <a:lstStyle/>
          <a:p>
            <a:r>
              <a:rPr lang="en-IN"/>
              <a:t>EN 410 Energy Management</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DC24421-C104-4FDD-B75D-4F9F4739132C}" type="datetime1">
              <a:rPr lang="en-US" smtClean="0"/>
              <a:t>1/21/2025</a:t>
            </a:fld>
            <a:endParaRPr/>
          </a:p>
        </p:txBody>
      </p:sp>
      <p:sp>
        <p:nvSpPr>
          <p:cNvPr id="5" name="Footer Placeholder 4"/>
          <p:cNvSpPr>
            <a:spLocks noGrp="1"/>
          </p:cNvSpPr>
          <p:nvPr>
            <p:ph type="ftr" sz="quarter" idx="11"/>
          </p:nvPr>
        </p:nvSpPr>
        <p:spPr>
          <a:xfrm>
            <a:off x="2382374" y="6356350"/>
            <a:ext cx="5687786" cy="365125"/>
          </a:xfrm>
        </p:spPr>
        <p:txBody>
          <a:bodyPr/>
          <a:lstStyle/>
          <a:p>
            <a:r>
              <a:rPr lang="en-IN"/>
              <a:t>EN 410 Energy Management</a:t>
            </a:r>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638A379-1AF7-4783-9068-17105899B175}" type="datetime1">
              <a:rPr lang="en-US" smtClean="0"/>
              <a:t>1/21/2025</a:t>
            </a:fld>
            <a:endParaRPr/>
          </a:p>
        </p:txBody>
      </p:sp>
      <p:sp>
        <p:nvSpPr>
          <p:cNvPr id="5" name="Footer Placeholder 4"/>
          <p:cNvSpPr>
            <a:spLocks noGrp="1"/>
          </p:cNvSpPr>
          <p:nvPr>
            <p:ph type="ftr" sz="quarter" idx="11"/>
          </p:nvPr>
        </p:nvSpPr>
        <p:spPr/>
        <p:txBody>
          <a:bodyPr/>
          <a:lstStyle/>
          <a:p>
            <a:r>
              <a:rPr lang="en-IN"/>
              <a:t>EN 410 Energy Management</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13A9BA6E-6AC4-40A4-986B-723EDA328DED}" type="datetime1">
              <a:rPr lang="en-US" smtClean="0"/>
              <a:t>1/21/2025</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r>
              <a:rPr lang="en-US"/>
              <a:t>EN 410 Energy Management</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3F7587BC-E859-4734-AAD9-82E45261C80F}" type="datetime1">
              <a:rPr lang="en-US" smtClean="0"/>
              <a:t>1/21/2025</a:t>
            </a:fld>
            <a:endParaRPr/>
          </a:p>
        </p:txBody>
      </p:sp>
      <p:sp>
        <p:nvSpPr>
          <p:cNvPr id="6" name="Footer Placeholder 5"/>
          <p:cNvSpPr>
            <a:spLocks noGrp="1"/>
          </p:cNvSpPr>
          <p:nvPr>
            <p:ph type="ftr" sz="quarter" idx="11"/>
          </p:nvPr>
        </p:nvSpPr>
        <p:spPr/>
        <p:txBody>
          <a:bodyPr/>
          <a:lstStyle/>
          <a:p>
            <a:r>
              <a:rPr lang="en-IN"/>
              <a:t>EN 410 Energy Management</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388DC75-5834-4902-9CA2-9B5573953DA2}" type="datetime1">
              <a:rPr lang="en-US" smtClean="0"/>
              <a:t>1/21/2025</a:t>
            </a:fld>
            <a:endParaRPr/>
          </a:p>
        </p:txBody>
      </p:sp>
      <p:sp>
        <p:nvSpPr>
          <p:cNvPr id="8" name="Footer Placeholder 7"/>
          <p:cNvSpPr>
            <a:spLocks noGrp="1"/>
          </p:cNvSpPr>
          <p:nvPr>
            <p:ph type="ftr" sz="quarter" idx="11"/>
          </p:nvPr>
        </p:nvSpPr>
        <p:spPr/>
        <p:txBody>
          <a:bodyPr/>
          <a:lstStyle/>
          <a:p>
            <a:r>
              <a:rPr lang="en-IN"/>
              <a:t>EN 410 Energy Management</a:t>
            </a:r>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B0EEA701-669C-491A-A347-9667A25A3942}" type="datetime1">
              <a:rPr lang="en-US" smtClean="0"/>
              <a:t>1/21/2025</a:t>
            </a:fld>
            <a:endParaRPr/>
          </a:p>
        </p:txBody>
      </p:sp>
      <p:sp>
        <p:nvSpPr>
          <p:cNvPr id="4" name="Footer Placeholder 3"/>
          <p:cNvSpPr>
            <a:spLocks noGrp="1"/>
          </p:cNvSpPr>
          <p:nvPr>
            <p:ph type="ftr" sz="quarter" idx="11"/>
          </p:nvPr>
        </p:nvSpPr>
        <p:spPr/>
        <p:txBody>
          <a:bodyPr/>
          <a:lstStyle/>
          <a:p>
            <a:r>
              <a:rPr lang="en-IN"/>
              <a:t>EN 410 Energy Management</a:t>
            </a:r>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D273-D82A-4142-9092-0C0D4310DC4A}" type="datetime1">
              <a:rPr lang="en-US" smtClean="0"/>
              <a:t>1/21/2025</a:t>
            </a:fld>
            <a:endParaRPr/>
          </a:p>
        </p:txBody>
      </p:sp>
      <p:sp>
        <p:nvSpPr>
          <p:cNvPr id="3" name="Footer Placeholder 2"/>
          <p:cNvSpPr>
            <a:spLocks noGrp="1"/>
          </p:cNvSpPr>
          <p:nvPr>
            <p:ph type="ftr" sz="quarter" idx="11"/>
          </p:nvPr>
        </p:nvSpPr>
        <p:spPr/>
        <p:txBody>
          <a:bodyPr/>
          <a:lstStyle/>
          <a:p>
            <a:r>
              <a:rPr lang="en-IN"/>
              <a:t>EN 410 Energy Management</a:t>
            </a:r>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82631675-C67A-4E64-822F-9D0F7E5D4BE3}" type="datetime1">
              <a:rPr lang="en-US" smtClean="0"/>
              <a:t>1/21/2025</a:t>
            </a:fld>
            <a:endParaRPr/>
          </a:p>
        </p:txBody>
      </p:sp>
      <p:sp>
        <p:nvSpPr>
          <p:cNvPr id="6" name="Footer Placeholder 5"/>
          <p:cNvSpPr>
            <a:spLocks noGrp="1"/>
          </p:cNvSpPr>
          <p:nvPr>
            <p:ph type="ftr" sz="quarter" idx="11"/>
          </p:nvPr>
        </p:nvSpPr>
        <p:spPr/>
        <p:txBody>
          <a:bodyPr/>
          <a:lstStyle/>
          <a:p>
            <a:r>
              <a:rPr lang="en-IN"/>
              <a:t>EN 410 Energy Management</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323773F7-B354-4A11-8DB9-158BEA20983F}" type="datetime1">
              <a:rPr lang="en-US" smtClean="0"/>
              <a:t>1/21/2025</a:t>
            </a:fld>
            <a:endParaRPr/>
          </a:p>
        </p:txBody>
      </p:sp>
      <p:sp>
        <p:nvSpPr>
          <p:cNvPr id="6" name="Footer Placeholder 5"/>
          <p:cNvSpPr>
            <a:spLocks noGrp="1"/>
          </p:cNvSpPr>
          <p:nvPr>
            <p:ph type="ftr" sz="quarter" idx="11"/>
          </p:nvPr>
        </p:nvSpPr>
        <p:spPr/>
        <p:txBody>
          <a:bodyPr/>
          <a:lstStyle/>
          <a:p>
            <a:r>
              <a:rPr lang="en-IN"/>
              <a:t>EN 410 Energy Management</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476C59F7-F8D9-4122-B342-16FC9CC2D5DD}" type="datetime1">
              <a:rPr lang="en-US" smtClean="0"/>
              <a:t>1/21/2025</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r>
              <a:rPr lang="en-US"/>
              <a:t>EN 410 Energy Management</a:t>
            </a:r>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uru.a@iitb.ac.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visualcapitalist.com/mapped-which-countries-have-the-highest-infla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EN 410</a:t>
            </a:r>
            <a:br>
              <a:rPr lang="en-US" dirty="0"/>
            </a:br>
            <a:r>
              <a:rPr lang="en-US" dirty="0"/>
              <a:t>Energy Management</a:t>
            </a:r>
          </a:p>
        </p:txBody>
      </p:sp>
      <p:sp>
        <p:nvSpPr>
          <p:cNvPr id="3" name="Subtitle 2"/>
          <p:cNvSpPr>
            <a:spLocks noGrp="1"/>
          </p:cNvSpPr>
          <p:nvPr>
            <p:ph type="subTitle" idx="1"/>
          </p:nvPr>
        </p:nvSpPr>
        <p:spPr/>
        <p:txBody>
          <a:bodyPr/>
          <a:lstStyle/>
          <a:p>
            <a:pPr algn="r"/>
            <a:r>
              <a:rPr lang="en-US" dirty="0"/>
              <a:t>Gurubalan Annadurai</a:t>
            </a:r>
          </a:p>
          <a:p>
            <a:pPr algn="r"/>
            <a:r>
              <a:rPr lang="en-US" dirty="0">
                <a:hlinkClick r:id="rId2"/>
              </a:rPr>
              <a:t>guru.a@iitb.ac.in</a:t>
            </a:r>
            <a:r>
              <a:rPr lang="en-US" dirty="0"/>
              <a:t> </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Economics</a:t>
            </a:r>
            <a:endParaRPr lang="en-CA" dirty="0"/>
          </a:p>
        </p:txBody>
      </p:sp>
      <p:sp>
        <p:nvSpPr>
          <p:cNvPr id="3" name="Content Placeholder 2"/>
          <p:cNvSpPr>
            <a:spLocks noGrp="1"/>
          </p:cNvSpPr>
          <p:nvPr>
            <p:ph idx="1"/>
          </p:nvPr>
        </p:nvSpPr>
        <p:spPr/>
        <p:txBody>
          <a:bodyPr>
            <a:normAutofit/>
          </a:bodyPr>
          <a:lstStyle/>
          <a:p>
            <a:r>
              <a:rPr lang="en-US" sz="1800" dirty="0"/>
              <a:t>Any energy efficiency or conservation technique is evaluated by economics in industry</a:t>
            </a:r>
          </a:p>
          <a:p>
            <a:r>
              <a:rPr lang="en-US" sz="1800" dirty="0"/>
              <a:t>Capital or Initial cost</a:t>
            </a:r>
          </a:p>
          <a:p>
            <a:r>
              <a:rPr lang="en-US" sz="1800" dirty="0"/>
              <a:t>Operating cost</a:t>
            </a:r>
          </a:p>
          <a:p>
            <a:r>
              <a:rPr lang="en-US" sz="1800" dirty="0"/>
              <a:t>Maintenance cost</a:t>
            </a:r>
          </a:p>
          <a:p>
            <a:r>
              <a:rPr lang="en-US" sz="1800" dirty="0"/>
              <a:t>Scrap value</a:t>
            </a:r>
          </a:p>
          <a:p>
            <a:pPr marL="0" indent="0">
              <a:buNone/>
            </a:pPr>
            <a:endParaRPr lang="en-US" sz="1800" dirty="0">
              <a:solidFill>
                <a:srgbClr val="FF0000"/>
              </a:solidFill>
            </a:endParaRPr>
          </a:p>
          <a:p>
            <a:endParaRPr lang="en-CA" sz="1800" dirty="0"/>
          </a:p>
        </p:txBody>
      </p:sp>
      <p:sp>
        <p:nvSpPr>
          <p:cNvPr id="5" name="Footer Placeholder 4"/>
          <p:cNvSpPr>
            <a:spLocks noGrp="1"/>
          </p:cNvSpPr>
          <p:nvPr>
            <p:ph type="ftr" sz="quarter" idx="11"/>
          </p:nvPr>
        </p:nvSpPr>
        <p:spPr/>
        <p:txBody>
          <a:bodyPr/>
          <a:lstStyle/>
          <a:p>
            <a:r>
              <a:rPr lang="en-CA"/>
              <a:t>EN 410 Energy Management</a:t>
            </a:r>
          </a:p>
        </p:txBody>
      </p:sp>
    </p:spTree>
    <p:extLst>
      <p:ext uri="{BB962C8B-B14F-4D97-AF65-F5344CB8AC3E}">
        <p14:creationId xmlns:p14="http://schemas.microsoft.com/office/powerpoint/2010/main" val="190883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Cash flow diagram</a:t>
            </a:r>
            <a:endParaRPr lang="en-CA" dirty="0"/>
          </a:p>
        </p:txBody>
      </p:sp>
      <p:sp>
        <p:nvSpPr>
          <p:cNvPr id="3" name="Content Placeholder 2"/>
          <p:cNvSpPr>
            <a:spLocks noGrp="1"/>
          </p:cNvSpPr>
          <p:nvPr>
            <p:ph idx="1"/>
          </p:nvPr>
        </p:nvSpPr>
        <p:spPr>
          <a:xfrm>
            <a:off x="1018902" y="1927623"/>
            <a:ext cx="9628632" cy="3986213"/>
          </a:xfrm>
        </p:spPr>
        <p:txBody>
          <a:bodyPr>
            <a:normAutofit/>
          </a:bodyPr>
          <a:lstStyle/>
          <a:p>
            <a:pPr>
              <a:spcBef>
                <a:spcPts val="600"/>
              </a:spcBef>
              <a:spcAft>
                <a:spcPts val="600"/>
              </a:spcAft>
            </a:pPr>
            <a:r>
              <a:rPr lang="tr-TR" sz="2000" b="1" dirty="0">
                <a:solidFill>
                  <a:srgbClr val="C00000"/>
                </a:solidFill>
                <a:latin typeface="Calibri" pitchFamily="34" charset="0"/>
              </a:rPr>
              <a:t>Expenditures: </a:t>
            </a:r>
            <a:r>
              <a:rPr lang="en-IN" sz="2000" dirty="0">
                <a:latin typeface="Calibri" pitchFamily="34" charset="0"/>
              </a:rPr>
              <a:t>Negative </a:t>
            </a:r>
            <a:r>
              <a:rPr lang="tr-TR" sz="2000" dirty="0">
                <a:latin typeface="Calibri" pitchFamily="34" charset="0"/>
              </a:rPr>
              <a:t>(downward)</a:t>
            </a:r>
            <a:r>
              <a:rPr lang="en-US" sz="2000" dirty="0">
                <a:latin typeface="Calibri" pitchFamily="34" charset="0"/>
              </a:rPr>
              <a:t> arrows </a:t>
            </a:r>
            <a:endParaRPr lang="tr-TR" sz="2000" dirty="0">
              <a:latin typeface="Calibri" pitchFamily="34" charset="0"/>
            </a:endParaRPr>
          </a:p>
          <a:p>
            <a:pPr>
              <a:spcBef>
                <a:spcPts val="600"/>
              </a:spcBef>
              <a:spcAft>
                <a:spcPts val="600"/>
              </a:spcAft>
            </a:pPr>
            <a:r>
              <a:rPr lang="tr-TR" sz="2000" b="1" dirty="0">
                <a:solidFill>
                  <a:srgbClr val="C00000"/>
                </a:solidFill>
                <a:latin typeface="Calibri" pitchFamily="34" charset="0"/>
              </a:rPr>
              <a:t>Incomes: </a:t>
            </a:r>
            <a:r>
              <a:rPr lang="en-US" sz="2000" dirty="0">
                <a:latin typeface="Calibri" pitchFamily="34" charset="0"/>
              </a:rPr>
              <a:t>Positive</a:t>
            </a:r>
            <a:r>
              <a:rPr lang="tr-TR" sz="2000" dirty="0">
                <a:latin typeface="Calibri" pitchFamily="34" charset="0"/>
              </a:rPr>
              <a:t> (upward)</a:t>
            </a:r>
            <a:r>
              <a:rPr lang="en-US" sz="2000" dirty="0">
                <a:latin typeface="Calibri" pitchFamily="34" charset="0"/>
              </a:rPr>
              <a:t> arrows</a:t>
            </a:r>
            <a:endParaRPr lang="tr-TR" sz="2000" dirty="0">
              <a:latin typeface="Calibri" pitchFamily="34" charset="0"/>
            </a:endParaRPr>
          </a:p>
          <a:p>
            <a:endParaRPr lang="en-CA" sz="2000" dirty="0"/>
          </a:p>
        </p:txBody>
      </p:sp>
      <p:grpSp>
        <p:nvGrpSpPr>
          <p:cNvPr id="4" name="Group 3"/>
          <p:cNvGrpSpPr/>
          <p:nvPr/>
        </p:nvGrpSpPr>
        <p:grpSpPr>
          <a:xfrm>
            <a:off x="3625446" y="2877948"/>
            <a:ext cx="7989058" cy="3478402"/>
            <a:chOff x="4444052" y="3748087"/>
            <a:chExt cx="6934200" cy="2428875"/>
          </a:xfrm>
        </p:grpSpPr>
        <p:pic>
          <p:nvPicPr>
            <p:cNvPr id="5" name="Picture 4"/>
            <p:cNvPicPr>
              <a:picLocks noChangeAspect="1"/>
            </p:cNvPicPr>
            <p:nvPr/>
          </p:nvPicPr>
          <p:blipFill>
            <a:blip r:embed="rId2"/>
            <a:stretch>
              <a:fillRect/>
            </a:stretch>
          </p:blipFill>
          <p:spPr>
            <a:xfrm>
              <a:off x="4444052" y="3748087"/>
              <a:ext cx="6934200" cy="2428875"/>
            </a:xfrm>
            <a:prstGeom prst="rect">
              <a:avLst/>
            </a:prstGeom>
          </p:spPr>
        </p:pic>
        <p:cxnSp>
          <p:nvCxnSpPr>
            <p:cNvPr id="6" name="Straight Arrow Connector 5"/>
            <p:cNvCxnSpPr/>
            <p:nvPr/>
          </p:nvCxnSpPr>
          <p:spPr>
            <a:xfrm>
              <a:off x="7815618" y="4962524"/>
              <a:ext cx="0" cy="596447"/>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287332" y="4962524"/>
              <a:ext cx="0" cy="596447"/>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8824361" y="4962524"/>
              <a:ext cx="0" cy="596447"/>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627326" y="5683300"/>
              <a:ext cx="3605245" cy="369332"/>
            </a:xfrm>
            <a:prstGeom prst="rect">
              <a:avLst/>
            </a:prstGeom>
            <a:noFill/>
          </p:spPr>
          <p:txBody>
            <a:bodyPr wrap="square" rtlCol="0">
              <a:spAutoFit/>
            </a:bodyPr>
            <a:lstStyle/>
            <a:p>
              <a:r>
                <a:rPr lang="en-US" b="1" dirty="0">
                  <a:solidFill>
                    <a:srgbClr val="FF0000"/>
                  </a:solidFill>
                </a:rPr>
                <a:t>Operating and Maintenance costs </a:t>
              </a:r>
              <a:endParaRPr lang="en-CA" b="1" dirty="0">
                <a:solidFill>
                  <a:srgbClr val="FF0000"/>
                </a:solidFill>
              </a:endParaRPr>
            </a:p>
          </p:txBody>
        </p:sp>
        <p:sp>
          <p:nvSpPr>
            <p:cNvPr id="10" name="TextBox 9"/>
            <p:cNvSpPr txBox="1"/>
            <p:nvPr/>
          </p:nvSpPr>
          <p:spPr>
            <a:xfrm>
              <a:off x="6516914" y="3818043"/>
              <a:ext cx="2815773" cy="369332"/>
            </a:xfrm>
            <a:prstGeom prst="rect">
              <a:avLst/>
            </a:prstGeom>
            <a:solidFill>
              <a:schemeClr val="bg2"/>
            </a:solidFill>
          </p:spPr>
          <p:txBody>
            <a:bodyPr wrap="square" rtlCol="0">
              <a:spAutoFit/>
            </a:bodyPr>
            <a:lstStyle/>
            <a:p>
              <a:r>
                <a:rPr lang="en-US" b="1" dirty="0">
                  <a:solidFill>
                    <a:srgbClr val="002060"/>
                  </a:solidFill>
                </a:rPr>
                <a:t>Net income form measure</a:t>
              </a:r>
              <a:endParaRPr lang="en-CA" b="1" dirty="0">
                <a:solidFill>
                  <a:srgbClr val="002060"/>
                </a:solidFill>
              </a:endParaRPr>
            </a:p>
          </p:txBody>
        </p:sp>
      </p:grpSp>
      <p:sp>
        <p:nvSpPr>
          <p:cNvPr id="11" name="Footer Placeholder 10"/>
          <p:cNvSpPr>
            <a:spLocks noGrp="1"/>
          </p:cNvSpPr>
          <p:nvPr>
            <p:ph type="ftr" sz="quarter" idx="11"/>
          </p:nvPr>
        </p:nvSpPr>
        <p:spPr/>
        <p:txBody>
          <a:bodyPr/>
          <a:lstStyle/>
          <a:p>
            <a:r>
              <a:rPr lang="en-CA"/>
              <a:t>EN 410 Energy Management</a:t>
            </a:r>
          </a:p>
        </p:txBody>
      </p:sp>
    </p:spTree>
    <p:extLst>
      <p:ext uri="{BB962C8B-B14F-4D97-AF65-F5344CB8AC3E}">
        <p14:creationId xmlns:p14="http://schemas.microsoft.com/office/powerpoint/2010/main" val="323800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 of economic analysis</a:t>
            </a:r>
            <a:endParaRPr lang="en-CA" dirty="0"/>
          </a:p>
        </p:txBody>
      </p:sp>
      <p:sp>
        <p:nvSpPr>
          <p:cNvPr id="3" name="Content Placeholder 2"/>
          <p:cNvSpPr>
            <a:spLocks noGrp="1"/>
          </p:cNvSpPr>
          <p:nvPr>
            <p:ph idx="1"/>
          </p:nvPr>
        </p:nvSpPr>
        <p:spPr/>
        <p:txBody>
          <a:bodyPr/>
          <a:lstStyle/>
          <a:p>
            <a:r>
              <a:rPr lang="en-US" dirty="0"/>
              <a:t>Time value of money</a:t>
            </a:r>
          </a:p>
          <a:p>
            <a:r>
              <a:rPr lang="en-US" dirty="0"/>
              <a:t>Life cycle cost</a:t>
            </a:r>
          </a:p>
          <a:p>
            <a:pPr marL="804863" indent="0"/>
            <a:r>
              <a:rPr lang="en-US" dirty="0"/>
              <a:t>Net present value</a:t>
            </a:r>
          </a:p>
          <a:p>
            <a:pPr marL="804863" indent="0"/>
            <a:r>
              <a:rPr lang="en-US" dirty="0" err="1"/>
              <a:t>Levelized</a:t>
            </a:r>
            <a:r>
              <a:rPr lang="en-US" dirty="0"/>
              <a:t> annual value </a:t>
            </a:r>
          </a:p>
          <a:p>
            <a:r>
              <a:rPr lang="en-US" dirty="0"/>
              <a:t>Payback period </a:t>
            </a:r>
            <a:endParaRPr lang="en-CA" dirty="0"/>
          </a:p>
        </p:txBody>
      </p:sp>
      <p:sp>
        <p:nvSpPr>
          <p:cNvPr id="4" name="Footer Placeholder 3"/>
          <p:cNvSpPr>
            <a:spLocks noGrp="1"/>
          </p:cNvSpPr>
          <p:nvPr>
            <p:ph type="ftr" sz="quarter" idx="11"/>
          </p:nvPr>
        </p:nvSpPr>
        <p:spPr/>
        <p:txBody>
          <a:bodyPr/>
          <a:lstStyle/>
          <a:p>
            <a:r>
              <a:rPr lang="en-CA"/>
              <a:t>EN 410 Energy Management</a:t>
            </a:r>
          </a:p>
        </p:txBody>
      </p:sp>
    </p:spTree>
    <p:extLst>
      <p:ext uri="{BB962C8B-B14F-4D97-AF65-F5344CB8AC3E}">
        <p14:creationId xmlns:p14="http://schemas.microsoft.com/office/powerpoint/2010/main" val="332036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value of money</a:t>
            </a:r>
            <a:endParaRPr lang="en-CA" dirty="0"/>
          </a:p>
        </p:txBody>
      </p:sp>
      <p:sp>
        <p:nvSpPr>
          <p:cNvPr id="3" name="Content Placeholder 2"/>
          <p:cNvSpPr>
            <a:spLocks noGrp="1"/>
          </p:cNvSpPr>
          <p:nvPr>
            <p:ph idx="1"/>
          </p:nvPr>
        </p:nvSpPr>
        <p:spPr>
          <a:xfrm>
            <a:off x="750627" y="2190749"/>
            <a:ext cx="10158165" cy="3986213"/>
          </a:xfrm>
        </p:spPr>
        <p:txBody>
          <a:bodyPr/>
          <a:lstStyle/>
          <a:p>
            <a:r>
              <a:rPr lang="en-US" dirty="0"/>
              <a:t>Value of money changes with interest and inflation</a:t>
            </a:r>
          </a:p>
          <a:p>
            <a:r>
              <a:rPr lang="en-US" dirty="0"/>
              <a:t>Simply subtracts the investment with savings during the timeline of project neglects the time value of money</a:t>
            </a:r>
          </a:p>
        </p:txBody>
      </p:sp>
      <p:sp>
        <p:nvSpPr>
          <p:cNvPr id="7" name="19 Dikdörtgen"/>
          <p:cNvSpPr/>
          <p:nvPr/>
        </p:nvSpPr>
        <p:spPr>
          <a:xfrm>
            <a:off x="267063" y="4743217"/>
            <a:ext cx="3276600" cy="1477328"/>
          </a:xfrm>
          <a:prstGeom prst="rect">
            <a:avLst/>
          </a:prstGeom>
          <a:ln>
            <a:solidFill>
              <a:srgbClr val="666633"/>
            </a:solidFill>
          </a:ln>
        </p:spPr>
        <p:txBody>
          <a:bodyPr wrap="square">
            <a:spAutoFit/>
          </a:bodyPr>
          <a:lstStyle/>
          <a:p>
            <a:pPr>
              <a:spcBef>
                <a:spcPts val="0"/>
              </a:spcBef>
              <a:spcAft>
                <a:spcPts val="0"/>
              </a:spcAft>
            </a:pPr>
            <a:r>
              <a:rPr lang="en-US" b="1" i="1" dirty="0" err="1">
                <a:solidFill>
                  <a:srgbClr val="996633"/>
                </a:solidFill>
              </a:rPr>
              <a:t>i</a:t>
            </a:r>
            <a:r>
              <a:rPr lang="en-US" dirty="0">
                <a:solidFill>
                  <a:srgbClr val="996633"/>
                </a:solidFill>
              </a:rPr>
              <a:t> </a:t>
            </a:r>
            <a:r>
              <a:rPr lang="tr-TR" dirty="0">
                <a:solidFill>
                  <a:srgbClr val="996633"/>
                </a:solidFill>
              </a:rPr>
              <a:t> interest rate or discount rate</a:t>
            </a:r>
          </a:p>
          <a:p>
            <a:pPr>
              <a:spcBef>
                <a:spcPts val="0"/>
              </a:spcBef>
              <a:spcAft>
                <a:spcPts val="0"/>
              </a:spcAft>
            </a:pPr>
            <a:r>
              <a:rPr lang="tr-TR" b="1" i="1" dirty="0">
                <a:solidFill>
                  <a:srgbClr val="996633"/>
                </a:solidFill>
              </a:rPr>
              <a:t>n</a:t>
            </a:r>
            <a:r>
              <a:rPr lang="en-US" dirty="0">
                <a:solidFill>
                  <a:srgbClr val="996633"/>
                </a:solidFill>
              </a:rPr>
              <a:t> </a:t>
            </a:r>
            <a:r>
              <a:rPr lang="tr-TR" dirty="0">
                <a:solidFill>
                  <a:srgbClr val="996633"/>
                </a:solidFill>
              </a:rPr>
              <a:t> number of time period</a:t>
            </a:r>
          </a:p>
          <a:p>
            <a:pPr>
              <a:spcBef>
                <a:spcPts val="0"/>
              </a:spcBef>
              <a:spcAft>
                <a:spcPts val="0"/>
              </a:spcAft>
            </a:pPr>
            <a:r>
              <a:rPr lang="tr-TR" b="1" i="1" dirty="0">
                <a:solidFill>
                  <a:srgbClr val="996633"/>
                </a:solidFill>
              </a:rPr>
              <a:t>P</a:t>
            </a:r>
            <a:r>
              <a:rPr lang="en-US" dirty="0">
                <a:solidFill>
                  <a:srgbClr val="996633"/>
                </a:solidFill>
              </a:rPr>
              <a:t> </a:t>
            </a:r>
            <a:r>
              <a:rPr lang="tr-TR" dirty="0">
                <a:solidFill>
                  <a:srgbClr val="996633"/>
                </a:solidFill>
              </a:rPr>
              <a:t> present value of money</a:t>
            </a:r>
          </a:p>
          <a:p>
            <a:pPr>
              <a:spcBef>
                <a:spcPts val="0"/>
              </a:spcBef>
              <a:spcAft>
                <a:spcPts val="0"/>
              </a:spcAft>
            </a:pPr>
            <a:r>
              <a:rPr lang="tr-TR" b="1" i="1" dirty="0">
                <a:solidFill>
                  <a:srgbClr val="996633"/>
                </a:solidFill>
              </a:rPr>
              <a:t>F</a:t>
            </a:r>
            <a:r>
              <a:rPr lang="en-US" dirty="0">
                <a:solidFill>
                  <a:srgbClr val="996633"/>
                </a:solidFill>
              </a:rPr>
              <a:t> </a:t>
            </a:r>
            <a:r>
              <a:rPr lang="tr-TR" dirty="0">
                <a:solidFill>
                  <a:srgbClr val="996633"/>
                </a:solidFill>
              </a:rPr>
              <a:t> future value of money</a:t>
            </a:r>
          </a:p>
          <a:p>
            <a:pPr>
              <a:spcBef>
                <a:spcPts val="0"/>
              </a:spcBef>
              <a:spcAft>
                <a:spcPts val="0"/>
              </a:spcAft>
            </a:pPr>
            <a:endParaRPr lang="tr-TR" dirty="0">
              <a:solidFill>
                <a:srgbClr val="996633"/>
              </a:solidFill>
            </a:endParaRPr>
          </a:p>
        </p:txBody>
      </p:sp>
      <p:pic>
        <p:nvPicPr>
          <p:cNvPr id="8" name="Picture 4"/>
          <p:cNvPicPr>
            <a:picLocks noChangeAspect="1" noChangeArrowheads="1"/>
          </p:cNvPicPr>
          <p:nvPr/>
        </p:nvPicPr>
        <p:blipFill>
          <a:blip r:embed="rId2" cstate="print"/>
          <a:srcRect/>
          <a:stretch>
            <a:fillRect/>
          </a:stretch>
        </p:blipFill>
        <p:spPr bwMode="auto">
          <a:xfrm>
            <a:off x="3904035" y="3702327"/>
            <a:ext cx="1619250" cy="409575"/>
          </a:xfrm>
          <a:prstGeom prst="rect">
            <a:avLst/>
          </a:prstGeom>
          <a:noFill/>
          <a:ln w="9525">
            <a:noFill/>
            <a:miter lim="800000"/>
            <a:headEnd/>
            <a:tailEnd/>
          </a:ln>
        </p:spPr>
      </p:pic>
      <p:sp>
        <p:nvSpPr>
          <p:cNvPr id="9" name="14 Dikdörtgen"/>
          <p:cNvSpPr/>
          <p:nvPr/>
        </p:nvSpPr>
        <p:spPr>
          <a:xfrm>
            <a:off x="5580435" y="3732832"/>
            <a:ext cx="2989678" cy="646331"/>
          </a:xfrm>
          <a:prstGeom prst="rect">
            <a:avLst/>
          </a:prstGeom>
        </p:spPr>
        <p:txBody>
          <a:bodyPr wrap="square">
            <a:spAutoFit/>
          </a:bodyPr>
          <a:lstStyle/>
          <a:p>
            <a:r>
              <a:rPr lang="tr-TR" dirty="0">
                <a:solidFill>
                  <a:srgbClr val="C00000"/>
                </a:solidFill>
              </a:rPr>
              <a:t>C</a:t>
            </a:r>
            <a:r>
              <a:rPr lang="en-US" dirty="0" err="1">
                <a:solidFill>
                  <a:srgbClr val="C00000"/>
                </a:solidFill>
              </a:rPr>
              <a:t>ompound</a:t>
            </a:r>
            <a:r>
              <a:rPr lang="en-US" dirty="0">
                <a:solidFill>
                  <a:srgbClr val="C00000"/>
                </a:solidFill>
              </a:rPr>
              <a:t> interest</a:t>
            </a:r>
            <a:endParaRPr lang="tr-TR" dirty="0">
              <a:solidFill>
                <a:srgbClr val="C00000"/>
              </a:solidFill>
            </a:endParaRPr>
          </a:p>
          <a:p>
            <a:endParaRPr lang="tr-TR" dirty="0">
              <a:solidFill>
                <a:srgbClr val="C00000"/>
              </a:solidFill>
            </a:endParaRPr>
          </a:p>
        </p:txBody>
      </p:sp>
      <p:pic>
        <p:nvPicPr>
          <p:cNvPr id="10" name="Picture 8"/>
          <p:cNvPicPr>
            <a:picLocks noChangeAspect="1" noChangeArrowheads="1"/>
          </p:cNvPicPr>
          <p:nvPr/>
        </p:nvPicPr>
        <p:blipFill>
          <a:blip r:embed="rId3" cstate="print"/>
          <a:srcRect/>
          <a:stretch>
            <a:fillRect/>
          </a:stretch>
        </p:blipFill>
        <p:spPr bwMode="auto">
          <a:xfrm>
            <a:off x="3904035" y="4546792"/>
            <a:ext cx="1466850" cy="771525"/>
          </a:xfrm>
          <a:prstGeom prst="rect">
            <a:avLst/>
          </a:prstGeom>
          <a:noFill/>
          <a:ln w="9525">
            <a:noFill/>
            <a:miter lim="800000"/>
            <a:headEnd/>
            <a:tailEnd/>
          </a:ln>
        </p:spPr>
      </p:pic>
      <p:sp>
        <p:nvSpPr>
          <p:cNvPr id="11" name="24 Dikdörtgen"/>
          <p:cNvSpPr/>
          <p:nvPr/>
        </p:nvSpPr>
        <p:spPr>
          <a:xfrm>
            <a:off x="5580435" y="4558551"/>
            <a:ext cx="4706202" cy="923330"/>
          </a:xfrm>
          <a:prstGeom prst="rect">
            <a:avLst/>
          </a:prstGeom>
        </p:spPr>
        <p:txBody>
          <a:bodyPr wrap="square">
            <a:spAutoFit/>
          </a:bodyPr>
          <a:lstStyle/>
          <a:p>
            <a:r>
              <a:rPr lang="tr-TR" dirty="0">
                <a:solidFill>
                  <a:srgbClr val="C00000"/>
                </a:solidFill>
              </a:rPr>
              <a:t>Relation between present and future values of money</a:t>
            </a:r>
          </a:p>
          <a:p>
            <a:endParaRPr lang="tr-TR" dirty="0">
              <a:solidFill>
                <a:srgbClr val="C00000"/>
              </a:solidFill>
            </a:endParaRPr>
          </a:p>
        </p:txBody>
      </p:sp>
      <p:sp>
        <p:nvSpPr>
          <p:cNvPr id="12" name="Footer Placeholder 11"/>
          <p:cNvSpPr>
            <a:spLocks noGrp="1"/>
          </p:cNvSpPr>
          <p:nvPr>
            <p:ph type="ftr" sz="quarter" idx="11"/>
          </p:nvPr>
        </p:nvSpPr>
        <p:spPr/>
        <p:txBody>
          <a:bodyPr/>
          <a:lstStyle/>
          <a:p>
            <a:r>
              <a:rPr lang="en-CA"/>
              <a:t>EN 410 Energy Management</a:t>
            </a:r>
          </a:p>
        </p:txBody>
      </p:sp>
    </p:spTree>
    <p:extLst>
      <p:ext uri="{BB962C8B-B14F-4D97-AF65-F5344CB8AC3E}">
        <p14:creationId xmlns:p14="http://schemas.microsoft.com/office/powerpoint/2010/main" val="390197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2"/>
                </a:solidFill>
              </a:rPr>
              <a:t>Time value of money - Uniform series amount </a:t>
            </a:r>
            <a:endParaRPr lang="en-CA" dirty="0">
              <a:solidFill>
                <a:schemeClr val="bg2"/>
              </a:solidFill>
            </a:endParaRPr>
          </a:p>
        </p:txBody>
      </p:sp>
      <p:pic>
        <p:nvPicPr>
          <p:cNvPr id="4" name="Picture 4"/>
          <p:cNvPicPr>
            <a:picLocks noChangeAspect="1" noChangeArrowheads="1"/>
          </p:cNvPicPr>
          <p:nvPr/>
        </p:nvPicPr>
        <p:blipFill>
          <a:blip r:embed="rId2" cstate="print"/>
          <a:srcRect/>
          <a:stretch>
            <a:fillRect/>
          </a:stretch>
        </p:blipFill>
        <p:spPr bwMode="auto">
          <a:xfrm>
            <a:off x="4014282" y="2664109"/>
            <a:ext cx="7472194" cy="3543300"/>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631997" y="2072255"/>
            <a:ext cx="2505075" cy="885825"/>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631997" y="3263257"/>
            <a:ext cx="2447925" cy="885825"/>
          </a:xfrm>
          <a:prstGeom prst="rect">
            <a:avLst/>
          </a:prstGeom>
          <a:noFill/>
          <a:ln w="9525">
            <a:noFill/>
            <a:miter lim="800000"/>
            <a:headEnd/>
            <a:tailEnd/>
          </a:ln>
        </p:spPr>
      </p:pic>
      <p:pic>
        <p:nvPicPr>
          <p:cNvPr id="7" name="Picture 4"/>
          <p:cNvPicPr>
            <a:picLocks noChangeAspect="1" noChangeArrowheads="1"/>
          </p:cNvPicPr>
          <p:nvPr/>
        </p:nvPicPr>
        <p:blipFill>
          <a:blip r:embed="rId5" cstate="print"/>
          <a:srcRect/>
          <a:stretch>
            <a:fillRect/>
          </a:stretch>
        </p:blipFill>
        <p:spPr bwMode="auto">
          <a:xfrm>
            <a:off x="631997" y="5903864"/>
            <a:ext cx="2333625" cy="866775"/>
          </a:xfrm>
          <a:prstGeom prst="rect">
            <a:avLst/>
          </a:prstGeom>
          <a:noFill/>
          <a:ln w="9525">
            <a:noFill/>
            <a:miter lim="800000"/>
            <a:headEnd/>
            <a:tailEnd/>
          </a:ln>
        </p:spPr>
      </p:pic>
      <p:pic>
        <p:nvPicPr>
          <p:cNvPr id="8" name="Picture 5"/>
          <p:cNvPicPr>
            <a:picLocks noChangeAspect="1" noChangeArrowheads="1"/>
          </p:cNvPicPr>
          <p:nvPr/>
        </p:nvPicPr>
        <p:blipFill>
          <a:blip r:embed="rId6" cstate="print"/>
          <a:srcRect/>
          <a:stretch>
            <a:fillRect/>
          </a:stretch>
        </p:blipFill>
        <p:spPr bwMode="auto">
          <a:xfrm>
            <a:off x="631997" y="4593085"/>
            <a:ext cx="2305050" cy="866775"/>
          </a:xfrm>
          <a:prstGeom prst="rect">
            <a:avLst/>
          </a:prstGeom>
          <a:noFill/>
          <a:ln w="9525">
            <a:noFill/>
            <a:miter lim="800000"/>
            <a:headEnd/>
            <a:tailEnd/>
          </a:ln>
        </p:spPr>
      </p:pic>
      <p:sp>
        <p:nvSpPr>
          <p:cNvPr id="9" name="Rectangle 8"/>
          <p:cNvSpPr/>
          <p:nvPr/>
        </p:nvSpPr>
        <p:spPr>
          <a:xfrm>
            <a:off x="3618967" y="2115058"/>
            <a:ext cx="6688498" cy="400110"/>
          </a:xfrm>
          <a:prstGeom prst="rect">
            <a:avLst/>
          </a:prstGeom>
        </p:spPr>
        <p:txBody>
          <a:bodyPr wrap="none">
            <a:spAutoFit/>
          </a:bodyPr>
          <a:lstStyle/>
          <a:p>
            <a:r>
              <a:rPr lang="tr-TR" sz="2000" b="1" i="1" dirty="0">
                <a:solidFill>
                  <a:srgbClr val="C00000"/>
                </a:solidFill>
              </a:rPr>
              <a:t>U</a:t>
            </a:r>
            <a:r>
              <a:rPr lang="tr-TR" sz="2000" dirty="0">
                <a:solidFill>
                  <a:srgbClr val="C00000"/>
                </a:solidFill>
              </a:rPr>
              <a:t>  </a:t>
            </a:r>
            <a:r>
              <a:rPr lang="en-US" sz="2000" dirty="0">
                <a:solidFill>
                  <a:srgbClr val="C00000"/>
                </a:solidFill>
              </a:rPr>
              <a:t>uniform series amount</a:t>
            </a:r>
            <a:r>
              <a:rPr lang="tr-TR" sz="2000" dirty="0">
                <a:solidFill>
                  <a:srgbClr val="C00000"/>
                </a:solidFill>
              </a:rPr>
              <a:t>:</a:t>
            </a:r>
            <a:r>
              <a:rPr lang="en-US" sz="2000" dirty="0">
                <a:solidFill>
                  <a:srgbClr val="C00000"/>
                </a:solidFill>
              </a:rPr>
              <a:t> </a:t>
            </a:r>
            <a:r>
              <a:rPr lang="en-US" sz="2000" dirty="0"/>
              <a:t>The periodic income or expenditure</a:t>
            </a:r>
            <a:endParaRPr lang="tr-TR" sz="2000" dirty="0"/>
          </a:p>
        </p:txBody>
      </p:sp>
      <p:sp>
        <p:nvSpPr>
          <p:cNvPr id="10" name="Footer Placeholder 9"/>
          <p:cNvSpPr>
            <a:spLocks noGrp="1"/>
          </p:cNvSpPr>
          <p:nvPr>
            <p:ph type="ftr" sz="quarter" idx="11"/>
          </p:nvPr>
        </p:nvSpPr>
        <p:spPr/>
        <p:txBody>
          <a:bodyPr/>
          <a:lstStyle/>
          <a:p>
            <a:r>
              <a:rPr lang="en-CA"/>
              <a:t>EN 410 Energy Management</a:t>
            </a:r>
          </a:p>
        </p:txBody>
      </p:sp>
    </p:spTree>
    <p:extLst>
      <p:ext uri="{BB962C8B-B14F-4D97-AF65-F5344CB8AC3E}">
        <p14:creationId xmlns:p14="http://schemas.microsoft.com/office/powerpoint/2010/main" val="426523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 y="466343"/>
            <a:ext cx="2415540" cy="1362113"/>
          </a:xfrm>
        </p:spPr>
        <p:txBody>
          <a:bodyPr/>
          <a:lstStyle/>
          <a:p>
            <a:r>
              <a:rPr lang="en-US" dirty="0"/>
              <a:t>Global inflation</a:t>
            </a:r>
            <a:endParaRPr lang="en-CA" dirty="0"/>
          </a:p>
        </p:txBody>
      </p:sp>
      <p:pic>
        <p:nvPicPr>
          <p:cNvPr id="4" name="Picture 3"/>
          <p:cNvPicPr>
            <a:picLocks noChangeAspect="1"/>
          </p:cNvPicPr>
          <p:nvPr/>
        </p:nvPicPr>
        <p:blipFill rotWithShape="1">
          <a:blip r:embed="rId2"/>
          <a:srcRect t="22831" b="22694"/>
          <a:stretch/>
        </p:blipFill>
        <p:spPr>
          <a:xfrm>
            <a:off x="2415654" y="-25893"/>
            <a:ext cx="9783387" cy="6883893"/>
          </a:xfrm>
          <a:prstGeom prst="rect">
            <a:avLst/>
          </a:prstGeom>
        </p:spPr>
      </p:pic>
      <p:sp>
        <p:nvSpPr>
          <p:cNvPr id="3" name="Footer Placeholder 2">
            <a:extLst>
              <a:ext uri="{FF2B5EF4-FFF2-40B4-BE49-F238E27FC236}">
                <a16:creationId xmlns:a16="http://schemas.microsoft.com/office/drawing/2014/main" id="{8DEC149B-76EF-4373-A247-467BCC29B282}"/>
              </a:ext>
            </a:extLst>
          </p:cNvPr>
          <p:cNvSpPr>
            <a:spLocks noGrp="1"/>
          </p:cNvSpPr>
          <p:nvPr>
            <p:ph type="ftr" sz="quarter" idx="11"/>
          </p:nvPr>
        </p:nvSpPr>
        <p:spPr/>
        <p:txBody>
          <a:bodyPr/>
          <a:lstStyle/>
          <a:p>
            <a:r>
              <a:rPr lang="en-IN"/>
              <a:t>EN 410 Energy Management</a:t>
            </a:r>
          </a:p>
        </p:txBody>
      </p:sp>
    </p:spTree>
    <p:extLst>
      <p:ext uri="{BB962C8B-B14F-4D97-AF65-F5344CB8AC3E}">
        <p14:creationId xmlns:p14="http://schemas.microsoft.com/office/powerpoint/2010/main" val="260332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Adjusted interested rate due to inflation (e) and taxation (t)</a:t>
            </a:r>
            <a:endParaRPr lang="en-CA" dirty="0"/>
          </a:p>
        </p:txBody>
      </p:sp>
      <p:sp>
        <p:nvSpPr>
          <p:cNvPr id="3" name="Content Placeholder 2"/>
          <p:cNvSpPr>
            <a:spLocks noGrp="1"/>
          </p:cNvSpPr>
          <p:nvPr>
            <p:ph idx="1"/>
          </p:nvPr>
        </p:nvSpPr>
        <p:spPr/>
        <p:txBody>
          <a:bodyPr/>
          <a:lstStyle/>
          <a:p>
            <a:r>
              <a:rPr lang="en-US" dirty="0"/>
              <a:t>Only Inflation </a:t>
            </a:r>
          </a:p>
          <a:p>
            <a:endParaRPr lang="en-US" dirty="0"/>
          </a:p>
          <a:p>
            <a:r>
              <a:rPr lang="en-US" dirty="0"/>
              <a:t>Inflation and taxation</a:t>
            </a:r>
          </a:p>
          <a:p>
            <a:endParaRPr lang="en-US" dirty="0"/>
          </a:p>
          <a:p>
            <a:endParaRPr lang="en-CA" dirty="0"/>
          </a:p>
        </p:txBody>
      </p:sp>
      <mc:AlternateContent xmlns:mc="http://schemas.openxmlformats.org/markup-compatibility/2006" xmlns:a14="http://schemas.microsoft.com/office/drawing/2010/main">
        <mc:Choice Requires="a14">
          <p:sp>
            <p:nvSpPr>
              <p:cNvPr id="4" name="TextBox 3"/>
              <p:cNvSpPr txBox="1"/>
              <p:nvPr/>
            </p:nvSpPr>
            <p:spPr>
              <a:xfrm>
                <a:off x="5005519" y="2190749"/>
                <a:ext cx="1262012" cy="521297"/>
              </a:xfrm>
              <a:prstGeom prst="rect">
                <a:avLst/>
              </a:prstGeom>
              <a:solidFill>
                <a:schemeClr val="bg2"/>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𝑎𝑑𝑗</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𝑒</m:t>
                          </m:r>
                        </m:num>
                        <m:den>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𝑒</m:t>
                          </m:r>
                        </m:den>
                      </m:f>
                    </m:oMath>
                  </m:oMathPara>
                </a14:m>
                <a:endParaRPr lang="en-CA" dirty="0"/>
              </a:p>
            </p:txBody>
          </p:sp>
        </mc:Choice>
        <mc:Fallback xmlns="">
          <p:sp>
            <p:nvSpPr>
              <p:cNvPr id="4" name="TextBox 3"/>
              <p:cNvSpPr txBox="1">
                <a:spLocks noRot="1" noChangeAspect="1" noMove="1" noResize="1" noEditPoints="1" noAdjustHandles="1" noChangeArrowheads="1" noChangeShapeType="1" noTextEdit="1"/>
              </p:cNvSpPr>
              <p:nvPr/>
            </p:nvSpPr>
            <p:spPr>
              <a:xfrm>
                <a:off x="5005519" y="2190749"/>
                <a:ext cx="1262012" cy="521297"/>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005519" y="3157932"/>
                <a:ext cx="1954574" cy="542136"/>
              </a:xfrm>
              <a:prstGeom prst="rect">
                <a:avLst/>
              </a:prstGeom>
              <a:solidFill>
                <a:schemeClr val="bg2"/>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𝑎𝑑𝑗</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𝑒</m:t>
                          </m:r>
                        </m:num>
                        <m:den>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𝑒</m:t>
                          </m:r>
                        </m:den>
                      </m:f>
                    </m:oMath>
                  </m:oMathPara>
                </a14:m>
                <a:endParaRPr lang="en-CA" dirty="0"/>
              </a:p>
            </p:txBody>
          </p:sp>
        </mc:Choice>
        <mc:Fallback xmlns="">
          <p:sp>
            <p:nvSpPr>
              <p:cNvPr id="5" name="TextBox 4"/>
              <p:cNvSpPr txBox="1">
                <a:spLocks noRot="1" noChangeAspect="1" noMove="1" noResize="1" noEditPoints="1" noAdjustHandles="1" noChangeArrowheads="1" noChangeShapeType="1" noTextEdit="1"/>
              </p:cNvSpPr>
              <p:nvPr/>
            </p:nvSpPr>
            <p:spPr>
              <a:xfrm>
                <a:off x="5005519" y="3157932"/>
                <a:ext cx="1954574" cy="542136"/>
              </a:xfrm>
              <a:prstGeom prst="rect">
                <a:avLst/>
              </a:prstGeom>
              <a:blipFill>
                <a:blip r:embed="rId3"/>
                <a:stretch>
                  <a:fillRect/>
                </a:stretch>
              </a:blipFill>
            </p:spPr>
            <p:txBody>
              <a:bodyPr/>
              <a:lstStyle/>
              <a:p>
                <a:r>
                  <a:rPr lang="en-IN">
                    <a:noFill/>
                  </a:rPr>
                  <a:t> </a:t>
                </a:r>
              </a:p>
            </p:txBody>
          </p:sp>
        </mc:Fallback>
      </mc:AlternateContent>
      <p:sp>
        <p:nvSpPr>
          <p:cNvPr id="6" name="Footer Placeholder 5"/>
          <p:cNvSpPr>
            <a:spLocks noGrp="1"/>
          </p:cNvSpPr>
          <p:nvPr>
            <p:ph type="ftr" sz="quarter" idx="11"/>
          </p:nvPr>
        </p:nvSpPr>
        <p:spPr/>
        <p:txBody>
          <a:bodyPr/>
          <a:lstStyle/>
          <a:p>
            <a:r>
              <a:rPr lang="en-CA"/>
              <a:t>EN 410 Energy Management</a:t>
            </a:r>
          </a:p>
        </p:txBody>
      </p:sp>
    </p:spTree>
    <p:extLst>
      <p:ext uri="{BB962C8B-B14F-4D97-AF65-F5344CB8AC3E}">
        <p14:creationId xmlns:p14="http://schemas.microsoft.com/office/powerpoint/2010/main" val="251185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D2ED-B8CE-47F9-9637-31DD28DF0188}"/>
              </a:ext>
            </a:extLst>
          </p:cNvPr>
          <p:cNvSpPr>
            <a:spLocks noGrp="1"/>
          </p:cNvSpPr>
          <p:nvPr>
            <p:ph type="title"/>
          </p:nvPr>
        </p:nvSpPr>
        <p:spPr/>
        <p:txBody>
          <a:bodyPr/>
          <a:lstStyle/>
          <a:p>
            <a:r>
              <a:rPr lang="en-IN" dirty="0"/>
              <a:t>Energy economy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9FA321-6529-494A-9552-E016B97CD3B2}"/>
                  </a:ext>
                </a:extLst>
              </p:cNvPr>
              <p:cNvSpPr>
                <a:spLocks noGrp="1"/>
              </p:cNvSpPr>
              <p:nvPr>
                <p:ph idx="1"/>
              </p:nvPr>
            </p:nvSpPr>
            <p:spPr>
              <a:xfrm>
                <a:off x="0" y="1828456"/>
                <a:ext cx="12192000" cy="3986213"/>
              </a:xfrm>
            </p:spPr>
            <p:txBody>
              <a:bodyPr>
                <a:normAutofit/>
              </a:bodyPr>
              <a:lstStyle/>
              <a:p>
                <a:pPr marL="285750" indent="-285750">
                  <a:lnSpc>
                    <a:spcPct val="107000"/>
                  </a:lnSpc>
                  <a:spcAft>
                    <a:spcPts val="800"/>
                  </a:spcAft>
                  <a:buFont typeface="Arial" panose="020B0604020202020204" pitchFamily="34" charset="0"/>
                  <a:buChar char="•"/>
                </a:pPr>
                <a:r>
                  <a:rPr lang="en-IN" sz="2000" dirty="0">
                    <a:solidFill>
                      <a:srgbClr val="002060"/>
                    </a:solidFill>
                    <a:latin typeface="Calibri" panose="020F0502020204030204" pitchFamily="34" charset="0"/>
                    <a:ea typeface="Calibri" panose="020F0502020204030204" pitchFamily="34" charset="0"/>
                    <a:cs typeface="Times New Roman" panose="02020603050405020304" pitchFamily="18" charset="0"/>
                  </a:rPr>
                  <a:t>Company A installs a heat recovery device that cost $15000. Energy efficiency calculations indicate that this equipment will save $3000/YR from the energy it saves for a period of 10 years. The salvage value of the equipment at the end of the 10 years is $1500. </a:t>
                </a:r>
              </a:p>
              <a:p>
                <a:pPr marL="285750" indent="-285750">
                  <a:lnSpc>
                    <a:spcPct val="107000"/>
                  </a:lnSpc>
                  <a:spcAft>
                    <a:spcPts val="800"/>
                  </a:spcAft>
                  <a:buFont typeface="Arial" panose="020B0604020202020204" pitchFamily="34" charset="0"/>
                  <a:buChar char="•"/>
                </a:pPr>
                <a:r>
                  <a:rPr lang="en-IN" sz="2000" dirty="0">
                    <a:solidFill>
                      <a:srgbClr val="002060"/>
                    </a:solidFill>
                    <a:latin typeface="Calibri" panose="020F0502020204030204" pitchFamily="34" charset="0"/>
                    <a:ea typeface="Calibri" panose="020F0502020204030204" pitchFamily="34" charset="0"/>
                    <a:cs typeface="Times New Roman" panose="02020603050405020304" pitchFamily="18" charset="0"/>
                  </a:rPr>
                  <a:t>Company B takes a different route and invests $15000 in a savings account. </a:t>
                </a:r>
              </a:p>
              <a:p>
                <a:pPr marL="285750" indent="-285750">
                  <a:lnSpc>
                    <a:spcPct val="107000"/>
                  </a:lnSpc>
                  <a:spcAft>
                    <a:spcPts val="800"/>
                  </a:spcAft>
                  <a:buFont typeface="Arial" panose="020B0604020202020204" pitchFamily="34" charset="0"/>
                  <a:buChar char="•"/>
                </a:pPr>
                <a:r>
                  <a:rPr lang="en-IN" sz="2000" dirty="0">
                    <a:solidFill>
                      <a:srgbClr val="002060"/>
                    </a:solidFill>
                    <a:latin typeface="Calibri" panose="020F0502020204030204" pitchFamily="34" charset="0"/>
                    <a:ea typeface="Calibri" panose="020F0502020204030204" pitchFamily="34" charset="0"/>
                    <a:cs typeface="Times New Roman" panose="02020603050405020304" pitchFamily="18" charset="0"/>
                  </a:rPr>
                  <a:t>The inflation adjusted interest rate (</a:t>
                </a:r>
                <a14:m>
                  <m:oMath xmlns:m="http://schemas.openxmlformats.org/officeDocument/2006/math">
                    <m:sSub>
                      <m:sSubPr>
                        <m:ctrlPr>
                          <a:rPr lang="en-CA"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𝑎𝑑𝑗</m:t>
                        </m:r>
                      </m:sub>
                    </m:sSub>
                  </m:oMath>
                </a14:m>
                <a:r>
                  <a:rPr lang="en-IN" sz="20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for both applications is 5%. </a:t>
                </a:r>
              </a:p>
              <a:p>
                <a:pPr marL="285750" indent="-285750">
                  <a:lnSpc>
                    <a:spcPct val="107000"/>
                  </a:lnSpc>
                  <a:spcAft>
                    <a:spcPts val="800"/>
                  </a:spcAft>
                  <a:buFont typeface="Arial" panose="020B0604020202020204" pitchFamily="34" charset="0"/>
                  <a:buChar char="•"/>
                </a:pPr>
                <a:r>
                  <a:rPr lang="en-IN" sz="2000" dirty="0">
                    <a:solidFill>
                      <a:srgbClr val="002060"/>
                    </a:solidFill>
                    <a:latin typeface="Calibri" panose="020F0502020204030204" pitchFamily="34" charset="0"/>
                    <a:ea typeface="Calibri" panose="020F0502020204030204" pitchFamily="34" charset="0"/>
                    <a:cs typeface="Times New Roman" panose="02020603050405020304" pitchFamily="18" charset="0"/>
                  </a:rPr>
                  <a:t>Determine which company is economical after 10 year. </a:t>
                </a:r>
              </a:p>
              <a:p>
                <a:endParaRPr lang="en-IN" sz="2000" dirty="0"/>
              </a:p>
            </p:txBody>
          </p:sp>
        </mc:Choice>
        <mc:Fallback xmlns="">
          <p:sp>
            <p:nvSpPr>
              <p:cNvPr id="3" name="Content Placeholder 2">
                <a:extLst>
                  <a:ext uri="{FF2B5EF4-FFF2-40B4-BE49-F238E27FC236}">
                    <a16:creationId xmlns:a16="http://schemas.microsoft.com/office/drawing/2014/main" id="{6A9FA321-6529-494A-9552-E016B97CD3B2}"/>
                  </a:ext>
                </a:extLst>
              </p:cNvPr>
              <p:cNvSpPr>
                <a:spLocks noGrp="1" noRot="1" noChangeAspect="1" noMove="1" noResize="1" noEditPoints="1" noAdjustHandles="1" noChangeArrowheads="1" noChangeShapeType="1" noTextEdit="1"/>
              </p:cNvSpPr>
              <p:nvPr>
                <p:ph idx="1"/>
              </p:nvPr>
            </p:nvSpPr>
            <p:spPr>
              <a:xfrm>
                <a:off x="0" y="1828456"/>
                <a:ext cx="12192000" cy="3986213"/>
              </a:xfrm>
              <a:blipFill>
                <a:blip r:embed="rId2"/>
                <a:stretch>
                  <a:fillRect l="-450" t="-765"/>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36CE4B24-25F9-4FF5-8EC6-87B5DD272FE9}"/>
              </a:ext>
            </a:extLst>
          </p:cNvPr>
          <p:cNvSpPr>
            <a:spLocks noGrp="1"/>
          </p:cNvSpPr>
          <p:nvPr>
            <p:ph type="ftr" sz="quarter" idx="11"/>
          </p:nvPr>
        </p:nvSpPr>
        <p:spPr/>
        <p:txBody>
          <a:bodyPr/>
          <a:lstStyle/>
          <a:p>
            <a:r>
              <a:rPr lang="en-IN"/>
              <a:t>EN 410 Energy Management</a:t>
            </a:r>
            <a:endParaRPr lang="en-IN" dirty="0"/>
          </a:p>
        </p:txBody>
      </p:sp>
      <p:pic>
        <p:nvPicPr>
          <p:cNvPr id="7" name="Picture 5">
            <a:extLst>
              <a:ext uri="{FF2B5EF4-FFF2-40B4-BE49-F238E27FC236}">
                <a16:creationId xmlns:a16="http://schemas.microsoft.com/office/drawing/2014/main" id="{D8C9097C-0E51-451B-B05D-275C76B4C100}"/>
              </a:ext>
            </a:extLst>
          </p:cNvPr>
          <p:cNvPicPr>
            <a:picLocks noChangeAspect="1" noChangeArrowheads="1"/>
          </p:cNvPicPr>
          <p:nvPr/>
        </p:nvPicPr>
        <p:blipFill>
          <a:blip r:embed="rId3" cstate="print"/>
          <a:srcRect/>
          <a:stretch>
            <a:fillRect/>
          </a:stretch>
        </p:blipFill>
        <p:spPr bwMode="auto">
          <a:xfrm>
            <a:off x="9117342" y="3914790"/>
            <a:ext cx="2305050" cy="866775"/>
          </a:xfrm>
          <a:prstGeom prst="rect">
            <a:avLst/>
          </a:prstGeom>
          <a:noFill/>
          <a:ln w="9525">
            <a:noFill/>
            <a:miter lim="800000"/>
            <a:headEnd/>
            <a:tailEnd/>
          </a:ln>
        </p:spPr>
      </p:pic>
      <p:pic>
        <p:nvPicPr>
          <p:cNvPr id="8" name="Picture 4">
            <a:extLst>
              <a:ext uri="{FF2B5EF4-FFF2-40B4-BE49-F238E27FC236}">
                <a16:creationId xmlns:a16="http://schemas.microsoft.com/office/drawing/2014/main" id="{2E386EF8-3620-40E9-ABF5-D4820CEBA29C}"/>
              </a:ext>
            </a:extLst>
          </p:cNvPr>
          <p:cNvPicPr>
            <a:picLocks noChangeAspect="1" noChangeArrowheads="1"/>
          </p:cNvPicPr>
          <p:nvPr/>
        </p:nvPicPr>
        <p:blipFill>
          <a:blip r:embed="rId4" cstate="print"/>
          <a:srcRect/>
          <a:stretch>
            <a:fillRect/>
          </a:stretch>
        </p:blipFill>
        <p:spPr bwMode="auto">
          <a:xfrm>
            <a:off x="9263416" y="5041084"/>
            <a:ext cx="1619250" cy="40957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D75FEED-4A88-43E1-B517-4DA8A16C35D4}"/>
                  </a:ext>
                </a:extLst>
              </p:cNvPr>
              <p:cNvSpPr txBox="1"/>
              <p:nvPr/>
            </p:nvSpPr>
            <p:spPr>
              <a:xfrm>
                <a:off x="6985319" y="4567069"/>
                <a:ext cx="1262012" cy="521297"/>
              </a:xfrm>
              <a:prstGeom prst="rect">
                <a:avLst/>
              </a:prstGeom>
              <a:solidFill>
                <a:schemeClr val="bg2"/>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𝑎𝑑𝑗</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𝑒</m:t>
                          </m:r>
                        </m:num>
                        <m:den>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𝑒</m:t>
                          </m:r>
                        </m:den>
                      </m:f>
                    </m:oMath>
                  </m:oMathPara>
                </a14:m>
                <a:endParaRPr lang="en-CA" dirty="0"/>
              </a:p>
            </p:txBody>
          </p:sp>
        </mc:Choice>
        <mc:Fallback xmlns="">
          <p:sp>
            <p:nvSpPr>
              <p:cNvPr id="9" name="TextBox 8">
                <a:extLst>
                  <a:ext uri="{FF2B5EF4-FFF2-40B4-BE49-F238E27FC236}">
                    <a16:creationId xmlns:a16="http://schemas.microsoft.com/office/drawing/2014/main" id="{DD75FEED-4A88-43E1-B517-4DA8A16C35D4}"/>
                  </a:ext>
                </a:extLst>
              </p:cNvPr>
              <p:cNvSpPr txBox="1">
                <a:spLocks noRot="1" noChangeAspect="1" noMove="1" noResize="1" noEditPoints="1" noAdjustHandles="1" noChangeArrowheads="1" noChangeShapeType="1" noTextEdit="1"/>
              </p:cNvSpPr>
              <p:nvPr/>
            </p:nvSpPr>
            <p:spPr>
              <a:xfrm>
                <a:off x="6985319" y="4567069"/>
                <a:ext cx="1262012" cy="521297"/>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94810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cycle cost</a:t>
            </a:r>
            <a:endParaRPr lang="en-CA" dirty="0"/>
          </a:p>
        </p:txBody>
      </p:sp>
      <p:sp>
        <p:nvSpPr>
          <p:cNvPr id="3" name="Content Placeholder 2"/>
          <p:cNvSpPr>
            <a:spLocks noGrp="1"/>
          </p:cNvSpPr>
          <p:nvPr>
            <p:ph idx="1"/>
          </p:nvPr>
        </p:nvSpPr>
        <p:spPr>
          <a:xfrm>
            <a:off x="1004388" y="2118178"/>
            <a:ext cx="10548983" cy="3986213"/>
          </a:xfrm>
        </p:spPr>
        <p:txBody>
          <a:bodyPr>
            <a:normAutofit/>
          </a:bodyPr>
          <a:lstStyle/>
          <a:p>
            <a:r>
              <a:rPr lang="en-US" sz="1800" dirty="0"/>
              <a:t>Converting all the costs into one value which is easy for comparison across the projects</a:t>
            </a:r>
          </a:p>
          <a:p>
            <a:r>
              <a:rPr lang="en-US" sz="1800" dirty="0"/>
              <a:t>Net present value (NPV) method – Converting all the expenses and benefits over the life cycle into present value, P</a:t>
            </a:r>
          </a:p>
          <a:p>
            <a:pPr marL="0" indent="0">
              <a:buNone/>
            </a:pPr>
            <a:r>
              <a:rPr lang="en-US" sz="1800" dirty="0"/>
              <a:t>        </a:t>
            </a:r>
          </a:p>
          <a:p>
            <a:pPr marL="0" indent="0">
              <a:buNone/>
            </a:pPr>
            <a:endParaRPr lang="en-US" sz="1800" dirty="0"/>
          </a:p>
          <a:p>
            <a:r>
              <a:rPr lang="en-US" sz="1800" dirty="0"/>
              <a:t>Leveled annual value method – useful to compare the projects with different timeline </a:t>
            </a:r>
          </a:p>
          <a:p>
            <a:endParaRPr lang="en-US" sz="1800" dirty="0"/>
          </a:p>
        </p:txBody>
      </p:sp>
      <p:pic>
        <p:nvPicPr>
          <p:cNvPr id="4" name="Picture 2"/>
          <p:cNvPicPr>
            <a:picLocks noChangeAspect="1" noChangeArrowheads="1"/>
          </p:cNvPicPr>
          <p:nvPr/>
        </p:nvPicPr>
        <p:blipFill>
          <a:blip r:embed="rId2" cstate="print"/>
          <a:srcRect/>
          <a:stretch>
            <a:fillRect/>
          </a:stretch>
        </p:blipFill>
        <p:spPr bwMode="auto">
          <a:xfrm>
            <a:off x="1636776" y="3366620"/>
            <a:ext cx="8915399" cy="422447"/>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2888971" y="4861786"/>
            <a:ext cx="5772150" cy="781050"/>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CA"/>
              <a:t>EN 410 Energy Management</a:t>
            </a:r>
          </a:p>
        </p:txBody>
      </p:sp>
    </p:spTree>
    <p:extLst>
      <p:ext uri="{BB962C8B-B14F-4D97-AF65-F5344CB8AC3E}">
        <p14:creationId xmlns:p14="http://schemas.microsoft.com/office/powerpoint/2010/main" val="179600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Net present value (NPV)</a:t>
            </a:r>
          </a:p>
        </p:txBody>
      </p:sp>
      <p:sp>
        <p:nvSpPr>
          <p:cNvPr id="4" name="Footer Placeholder 3"/>
          <p:cNvSpPr>
            <a:spLocks noGrp="1"/>
          </p:cNvSpPr>
          <p:nvPr>
            <p:ph type="ftr" sz="quarter" idx="11"/>
          </p:nvPr>
        </p:nvSpPr>
        <p:spPr/>
        <p:txBody>
          <a:bodyPr/>
          <a:lstStyle/>
          <a:p>
            <a:r>
              <a:rPr lang="en-CA"/>
              <a:t>EN 410 Energy Management</a:t>
            </a:r>
          </a:p>
        </p:txBody>
      </p:sp>
      <p:pic>
        <p:nvPicPr>
          <p:cNvPr id="6" name="Picture 2"/>
          <p:cNvPicPr>
            <a:picLocks noChangeAspect="1" noChangeArrowheads="1"/>
          </p:cNvPicPr>
          <p:nvPr/>
        </p:nvPicPr>
        <p:blipFill>
          <a:blip r:embed="rId2" cstate="print"/>
          <a:srcRect/>
          <a:stretch>
            <a:fillRect/>
          </a:stretch>
        </p:blipFill>
        <p:spPr bwMode="auto">
          <a:xfrm>
            <a:off x="7191258" y="1938761"/>
            <a:ext cx="4887529" cy="3659928"/>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9DDDC27D-60F1-4DEF-ADF2-98D3B192FCE8}"/>
              </a:ext>
            </a:extLst>
          </p:cNvPr>
          <p:cNvSpPr/>
          <p:nvPr/>
        </p:nvSpPr>
        <p:spPr>
          <a:xfrm>
            <a:off x="-1524" y="1828456"/>
            <a:ext cx="7305994" cy="4129144"/>
          </a:xfrm>
          <a:prstGeom prst="rect">
            <a:avLst/>
          </a:prstGeom>
        </p:spPr>
        <p:txBody>
          <a:bodyPr wrap="square">
            <a:spAutoFit/>
          </a:bodyPr>
          <a:lstStyle/>
          <a:p>
            <a:pPr>
              <a:lnSpc>
                <a:spcPct val="107000"/>
              </a:lnSpc>
              <a:spcAft>
                <a:spcPts val="800"/>
              </a:spcAft>
            </a:pPr>
            <a:r>
              <a:rPr lang="en-IN" dirty="0">
                <a:ea typeface="Calibri" panose="020F0502020204030204" pitchFamily="34" charset="0"/>
                <a:cs typeface="Times New Roman" panose="02020603050405020304" pitchFamily="18" charset="0"/>
              </a:rPr>
              <a:t>A steam boiler is to installed in an existing gas turbine power plant. The initial cost of the boiler is $50000. It is estimated that the boiler will save $10000/</a:t>
            </a:r>
            <a:r>
              <a:rPr lang="en-IN" dirty="0" err="1">
                <a:ea typeface="Calibri" panose="020F0502020204030204" pitchFamily="34" charset="0"/>
                <a:cs typeface="Times New Roman" panose="02020603050405020304" pitchFamily="18" charset="0"/>
              </a:rPr>
              <a:t>yr</a:t>
            </a:r>
            <a:r>
              <a:rPr lang="en-IN" dirty="0">
                <a:ea typeface="Calibri" panose="020F0502020204030204" pitchFamily="34" charset="0"/>
                <a:cs typeface="Times New Roman" panose="02020603050405020304" pitchFamily="18" charset="0"/>
              </a:rPr>
              <a:t> from the fuel it saves. It will take $2000/</a:t>
            </a:r>
            <a:r>
              <a:rPr lang="en-IN" dirty="0" err="1">
                <a:ea typeface="Calibri" panose="020F0502020204030204" pitchFamily="34" charset="0"/>
                <a:cs typeface="Times New Roman" panose="02020603050405020304" pitchFamily="18" charset="0"/>
              </a:rPr>
              <a:t>yr</a:t>
            </a:r>
            <a:r>
              <a:rPr lang="en-IN" dirty="0">
                <a:ea typeface="Calibri" panose="020F0502020204030204" pitchFamily="34" charset="0"/>
                <a:cs typeface="Times New Roman" panose="02020603050405020304" pitchFamily="18" charset="0"/>
              </a:rPr>
              <a:t> to operate and maintain the boiler. The system requires major cleaning after 6 year for a cost of $7000. The lifetime of the boiler is 12 year and the salvage value is $3000. The inflation adjusted interest rate for both applications is 4%. </a:t>
            </a:r>
          </a:p>
          <a:p>
            <a:pPr marL="285750" indent="-285750">
              <a:lnSpc>
                <a:spcPct val="107000"/>
              </a:lnSpc>
              <a:spcAft>
                <a:spcPts val="800"/>
              </a:spcAft>
              <a:buFont typeface="Arial" panose="020B0604020202020204" pitchFamily="34" charset="0"/>
              <a:buChar char="•"/>
            </a:pPr>
            <a:r>
              <a:rPr lang="en-IN" dirty="0">
                <a:ea typeface="Calibri" panose="020F0502020204030204" pitchFamily="34" charset="0"/>
                <a:cs typeface="Times New Roman" panose="02020603050405020304" pitchFamily="18" charset="0"/>
              </a:rPr>
              <a:t>Draw the cash flow diagram</a:t>
            </a:r>
          </a:p>
          <a:p>
            <a:pPr marL="285750" indent="-285750">
              <a:lnSpc>
                <a:spcPct val="107000"/>
              </a:lnSpc>
              <a:spcAft>
                <a:spcPts val="800"/>
              </a:spcAft>
              <a:buFont typeface="Arial" panose="020B0604020202020204" pitchFamily="34" charset="0"/>
              <a:buChar char="•"/>
            </a:pPr>
            <a:r>
              <a:rPr lang="en-IN" dirty="0">
                <a:ea typeface="Calibri" panose="020F0502020204030204" pitchFamily="34" charset="0"/>
                <a:cs typeface="Times New Roman" panose="02020603050405020304" pitchFamily="18" charset="0"/>
              </a:rPr>
              <a:t>Determine the net present value (NPV)</a:t>
            </a:r>
          </a:p>
          <a:p>
            <a:pPr marL="285750" indent="-285750">
              <a:lnSpc>
                <a:spcPct val="107000"/>
              </a:lnSpc>
              <a:spcAft>
                <a:spcPts val="800"/>
              </a:spcAft>
              <a:buFont typeface="Arial" panose="020B0604020202020204" pitchFamily="34" charset="0"/>
              <a:buChar char="•"/>
            </a:pPr>
            <a:r>
              <a:rPr lang="en-US" dirty="0"/>
              <a:t>Recalculate the NPV without considering inflation and interest</a:t>
            </a:r>
          </a:p>
          <a:p>
            <a:pPr marL="285750" indent="-285750">
              <a:lnSpc>
                <a:spcPct val="107000"/>
              </a:lnSpc>
              <a:spcAft>
                <a:spcPts val="800"/>
              </a:spcAft>
              <a:buFont typeface="Arial" panose="020B0604020202020204" pitchFamily="34" charset="0"/>
              <a:buChar char="•"/>
            </a:pPr>
            <a:r>
              <a:rPr lang="en-US" dirty="0"/>
              <a:t>Estimate the benefit to cost ratio </a:t>
            </a:r>
          </a:p>
          <a:p>
            <a:pPr marL="285750" indent="-285750">
              <a:buFont typeface="Arial" panose="020B0604020202020204" pitchFamily="34" charset="0"/>
              <a:buChar char="•"/>
            </a:pPr>
            <a:r>
              <a:rPr lang="en-US" dirty="0"/>
              <a:t>What is the levelized annual value of this project?</a:t>
            </a:r>
            <a:endParaRPr lang="en-CA" dirty="0"/>
          </a:p>
          <a:p>
            <a:pPr>
              <a:lnSpc>
                <a:spcPct val="107000"/>
              </a:lnSpc>
              <a:spcAft>
                <a:spcPts val="800"/>
              </a:spcAft>
            </a:pPr>
            <a:endParaRPr lang="en-IN"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784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endParaRPr lang="en-CA" dirty="0"/>
          </a:p>
        </p:txBody>
      </p:sp>
      <p:sp>
        <p:nvSpPr>
          <p:cNvPr id="3" name="Content Placeholder 2"/>
          <p:cNvSpPr>
            <a:spLocks noGrp="1"/>
          </p:cNvSpPr>
          <p:nvPr>
            <p:ph idx="1"/>
          </p:nvPr>
        </p:nvSpPr>
        <p:spPr/>
        <p:txBody>
          <a:bodyPr/>
          <a:lstStyle/>
          <a:p>
            <a:r>
              <a:rPr lang="en-CA" dirty="0"/>
              <a:t>MT and R process – Elements, steps</a:t>
            </a:r>
          </a:p>
          <a:p>
            <a:r>
              <a:rPr lang="en-CA" dirty="0"/>
              <a:t>Regression analysis</a:t>
            </a:r>
          </a:p>
          <a:p>
            <a:r>
              <a:rPr lang="en-CA" dirty="0"/>
              <a:t>CUMSUM Technique</a:t>
            </a:r>
          </a:p>
          <a:p>
            <a:r>
              <a:rPr lang="en-CA" dirty="0"/>
              <a:t>Energy benchmarking </a:t>
            </a:r>
          </a:p>
        </p:txBody>
      </p:sp>
      <p:sp>
        <p:nvSpPr>
          <p:cNvPr id="4" name="Footer Placeholder 3">
            <a:extLst>
              <a:ext uri="{FF2B5EF4-FFF2-40B4-BE49-F238E27FC236}">
                <a16:creationId xmlns:a16="http://schemas.microsoft.com/office/drawing/2014/main" id="{6B6681B7-33C6-4E05-B896-C2262D2A0036}"/>
              </a:ext>
            </a:extLst>
          </p:cNvPr>
          <p:cNvSpPr>
            <a:spLocks noGrp="1"/>
          </p:cNvSpPr>
          <p:nvPr>
            <p:ph type="ftr" sz="quarter" idx="11"/>
          </p:nvPr>
        </p:nvSpPr>
        <p:spPr/>
        <p:txBody>
          <a:bodyPr/>
          <a:lstStyle/>
          <a:p>
            <a:r>
              <a:rPr lang="en-IN"/>
              <a:t>EN 410 Energy Management</a:t>
            </a:r>
          </a:p>
        </p:txBody>
      </p:sp>
    </p:spTree>
    <p:extLst>
      <p:ext uri="{BB962C8B-B14F-4D97-AF65-F5344CB8AC3E}">
        <p14:creationId xmlns:p14="http://schemas.microsoft.com/office/powerpoint/2010/main" val="398892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Payback period</a:t>
            </a:r>
            <a:endParaRPr lang="en-CA" dirty="0"/>
          </a:p>
        </p:txBody>
      </p:sp>
      <p:sp>
        <p:nvSpPr>
          <p:cNvPr id="3" name="Content Placeholder 2"/>
          <p:cNvSpPr>
            <a:spLocks noGrp="1"/>
          </p:cNvSpPr>
          <p:nvPr>
            <p:ph idx="1"/>
          </p:nvPr>
        </p:nvSpPr>
        <p:spPr/>
        <p:txBody>
          <a:bodyPr>
            <a:normAutofit/>
          </a:bodyPr>
          <a:lstStyle/>
          <a:p>
            <a:r>
              <a:rPr lang="en-US" sz="1800" dirty="0"/>
              <a:t>Significantly lower than project timelines</a:t>
            </a:r>
          </a:p>
          <a:p>
            <a:r>
              <a:rPr lang="en-US" sz="1800" dirty="0"/>
              <a:t>Two to three years maximum </a:t>
            </a:r>
          </a:p>
          <a:p>
            <a:r>
              <a:rPr lang="en-US" sz="1800" dirty="0"/>
              <a:t>Simple payback period</a:t>
            </a:r>
          </a:p>
          <a:p>
            <a:endParaRPr lang="en-US" sz="1800" dirty="0"/>
          </a:p>
          <a:p>
            <a:endParaRPr lang="en-US" sz="1800" dirty="0"/>
          </a:p>
          <a:p>
            <a:r>
              <a:rPr lang="en-US" sz="1800" dirty="0"/>
              <a:t>Discounted payback period  which includes the time value of money</a:t>
            </a:r>
          </a:p>
          <a:p>
            <a:endParaRPr lang="en-CA" sz="1800" dirty="0"/>
          </a:p>
        </p:txBody>
      </p:sp>
      <p:sp>
        <p:nvSpPr>
          <p:cNvPr id="4" name="Footer Placeholder 3"/>
          <p:cNvSpPr>
            <a:spLocks noGrp="1"/>
          </p:cNvSpPr>
          <p:nvPr>
            <p:ph type="ftr" sz="quarter" idx="11"/>
          </p:nvPr>
        </p:nvSpPr>
        <p:spPr/>
        <p:txBody>
          <a:bodyPr/>
          <a:lstStyle/>
          <a:p>
            <a:r>
              <a:rPr lang="en-CA"/>
              <a:t>EN 410 Energy Management</a:t>
            </a:r>
          </a:p>
        </p:txBody>
      </p:sp>
      <p:sp>
        <p:nvSpPr>
          <p:cNvPr id="6" name="7 Sağ Ok"/>
          <p:cNvSpPr/>
          <p:nvPr/>
        </p:nvSpPr>
        <p:spPr>
          <a:xfrm>
            <a:off x="5793921" y="5398294"/>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Picture 2"/>
          <p:cNvPicPr>
            <a:picLocks noChangeAspect="1" noChangeArrowheads="1"/>
          </p:cNvPicPr>
          <p:nvPr/>
        </p:nvPicPr>
        <p:blipFill>
          <a:blip r:embed="rId2" cstate="print"/>
          <a:srcRect/>
          <a:stretch>
            <a:fillRect/>
          </a:stretch>
        </p:blipFill>
        <p:spPr bwMode="auto">
          <a:xfrm>
            <a:off x="3403146" y="5098257"/>
            <a:ext cx="2390775" cy="828675"/>
          </a:xfrm>
          <a:prstGeom prst="rect">
            <a:avLst/>
          </a:prstGeom>
          <a:noFill/>
          <a:ln w="9525">
            <a:noFill/>
            <a:miter lim="800000"/>
            <a:headEnd/>
            <a:tailEnd/>
          </a:ln>
        </p:spPr>
      </p:pic>
      <p:pic>
        <p:nvPicPr>
          <p:cNvPr id="8" name="Picture 3"/>
          <p:cNvPicPr>
            <a:picLocks noChangeAspect="1" noChangeArrowheads="1"/>
          </p:cNvPicPr>
          <p:nvPr/>
        </p:nvPicPr>
        <p:blipFill>
          <a:blip r:embed="rId3" cstate="print"/>
          <a:srcRect/>
          <a:stretch>
            <a:fillRect/>
          </a:stretch>
        </p:blipFill>
        <p:spPr bwMode="auto">
          <a:xfrm>
            <a:off x="6328682" y="4948237"/>
            <a:ext cx="2762250" cy="1228725"/>
          </a:xfrm>
          <a:prstGeom prst="rect">
            <a:avLst/>
          </a:prstGeom>
          <a:noFill/>
          <a:ln w="9525">
            <a:noFill/>
            <a:miter lim="800000"/>
            <a:headEnd/>
            <a:tailEnd/>
          </a:ln>
        </p:spPr>
      </p:pic>
      <p:pic>
        <p:nvPicPr>
          <p:cNvPr id="9" name="Picture 4"/>
          <p:cNvPicPr>
            <a:picLocks noChangeAspect="1" noChangeArrowheads="1"/>
          </p:cNvPicPr>
          <p:nvPr/>
        </p:nvPicPr>
        <p:blipFill>
          <a:blip r:embed="rId4" cstate="print"/>
          <a:srcRect/>
          <a:stretch>
            <a:fillRect/>
          </a:stretch>
        </p:blipFill>
        <p:spPr bwMode="auto">
          <a:xfrm>
            <a:off x="2721700" y="3538064"/>
            <a:ext cx="6438900" cy="860105"/>
          </a:xfrm>
          <a:prstGeom prst="rect">
            <a:avLst/>
          </a:prstGeom>
          <a:noFill/>
          <a:ln w="9525">
            <a:noFill/>
            <a:miter lim="800000"/>
            <a:headEnd/>
            <a:tailEnd/>
          </a:ln>
        </p:spPr>
      </p:pic>
    </p:spTree>
    <p:extLst>
      <p:ext uri="{BB962C8B-B14F-4D97-AF65-F5344CB8AC3E}">
        <p14:creationId xmlns:p14="http://schemas.microsoft.com/office/powerpoint/2010/main" val="202067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Payback period of building insulation</a:t>
            </a:r>
            <a:endParaRPr lang="en-CA" dirty="0"/>
          </a:p>
        </p:txBody>
      </p:sp>
      <p:sp>
        <p:nvSpPr>
          <p:cNvPr id="3" name="Content Placeholder 2"/>
          <p:cNvSpPr>
            <a:spLocks noGrp="1"/>
          </p:cNvSpPr>
          <p:nvPr>
            <p:ph idx="1"/>
          </p:nvPr>
        </p:nvSpPr>
        <p:spPr>
          <a:xfrm>
            <a:off x="365759" y="2190749"/>
            <a:ext cx="11564983" cy="3986213"/>
          </a:xfrm>
        </p:spPr>
        <p:txBody>
          <a:bodyPr>
            <a:normAutofit/>
          </a:bodyPr>
          <a:lstStyle/>
          <a:p>
            <a:pPr marL="0" indent="0" algn="just">
              <a:lnSpc>
                <a:spcPct val="114000"/>
              </a:lnSpc>
              <a:spcBef>
                <a:spcPts val="0"/>
              </a:spcBef>
              <a:buNone/>
            </a:pPr>
            <a:r>
              <a:rPr lang="en-IN" sz="1800" dirty="0"/>
              <a:t>A new insulation is selected for a building as an energy efficiency measure of building which can reduce the heat/cold losses from the building. A natural gas boiler is used in winter for heating and an air-conditioning system is used in summer for cooling. It is estimated that the insulation will reduce the natural gas consumption by 7500 </a:t>
            </a:r>
            <a:r>
              <a:rPr lang="en-IN" sz="1800" dirty="0" err="1"/>
              <a:t>therm</a:t>
            </a:r>
            <a:r>
              <a:rPr lang="en-IN" sz="1800" dirty="0"/>
              <a:t> in winter and electricity consumption by 50000 kWh in summer. The insulation costs around $60,000 including the material and labour. The unit cost of natural cost and electricity is $1.2/ </a:t>
            </a:r>
            <a:r>
              <a:rPr lang="en-IN" sz="1800" dirty="0" err="1"/>
              <a:t>therm</a:t>
            </a:r>
            <a:r>
              <a:rPr lang="en-IN" sz="1800" dirty="0"/>
              <a:t> and $0.11/kWh. The interest rate is 6%. Estimate the discounted and simple payback periods.</a:t>
            </a:r>
          </a:p>
          <a:p>
            <a:pPr marL="0" indent="0" algn="just">
              <a:lnSpc>
                <a:spcPct val="114000"/>
              </a:lnSpc>
              <a:spcBef>
                <a:spcPts val="0"/>
              </a:spcBef>
              <a:buNone/>
            </a:pPr>
            <a:endParaRPr lang="en-IN" sz="1800" dirty="0"/>
          </a:p>
          <a:p>
            <a:pPr marL="0" indent="0" algn="just">
              <a:lnSpc>
                <a:spcPct val="114000"/>
              </a:lnSpc>
              <a:spcBef>
                <a:spcPts val="0"/>
              </a:spcBef>
              <a:buNone/>
            </a:pPr>
            <a:r>
              <a:rPr lang="en-IN" sz="1800" dirty="0"/>
              <a:t>(Note: 1 </a:t>
            </a:r>
            <a:r>
              <a:rPr lang="en-IN" sz="1800" dirty="0" err="1"/>
              <a:t>therm</a:t>
            </a:r>
            <a:r>
              <a:rPr lang="en-IN" sz="1800" dirty="0"/>
              <a:t> = 100,000 Btu, 1 BTU = 1055 J)</a:t>
            </a:r>
          </a:p>
          <a:p>
            <a:pPr algn="just">
              <a:lnSpc>
                <a:spcPct val="114000"/>
              </a:lnSpc>
              <a:spcBef>
                <a:spcPts val="0"/>
              </a:spcBef>
            </a:pPr>
            <a:endParaRPr lang="en-CA" sz="1800" dirty="0"/>
          </a:p>
        </p:txBody>
      </p:sp>
      <p:sp>
        <p:nvSpPr>
          <p:cNvPr id="4" name="Footer Placeholder 3"/>
          <p:cNvSpPr>
            <a:spLocks noGrp="1"/>
          </p:cNvSpPr>
          <p:nvPr>
            <p:ph type="ftr" sz="quarter" idx="11"/>
          </p:nvPr>
        </p:nvSpPr>
        <p:spPr/>
        <p:txBody>
          <a:bodyPr/>
          <a:lstStyle/>
          <a:p>
            <a:r>
              <a:rPr lang="en-CA"/>
              <a:t>EN 410 Energy Management</a:t>
            </a:r>
          </a:p>
        </p:txBody>
      </p:sp>
      <p:pic>
        <p:nvPicPr>
          <p:cNvPr id="6" name="Picture 3">
            <a:extLst>
              <a:ext uri="{FF2B5EF4-FFF2-40B4-BE49-F238E27FC236}">
                <a16:creationId xmlns:a16="http://schemas.microsoft.com/office/drawing/2014/main" id="{7DCC881F-7791-4A2D-93C5-17742B168CCE}"/>
              </a:ext>
            </a:extLst>
          </p:cNvPr>
          <p:cNvPicPr>
            <a:picLocks noChangeAspect="1" noChangeArrowheads="1"/>
          </p:cNvPicPr>
          <p:nvPr/>
        </p:nvPicPr>
        <p:blipFill>
          <a:blip r:embed="rId2" cstate="print"/>
          <a:srcRect/>
          <a:stretch>
            <a:fillRect/>
          </a:stretch>
        </p:blipFill>
        <p:spPr bwMode="auto">
          <a:xfrm>
            <a:off x="6328682" y="4948237"/>
            <a:ext cx="2762250" cy="1228725"/>
          </a:xfrm>
          <a:prstGeom prst="rect">
            <a:avLst/>
          </a:prstGeom>
          <a:noFill/>
          <a:ln w="9525">
            <a:noFill/>
            <a:miter lim="800000"/>
            <a:headEnd/>
            <a:tailEnd/>
          </a:ln>
        </p:spPr>
      </p:pic>
      <p:pic>
        <p:nvPicPr>
          <p:cNvPr id="7" name="Picture 4">
            <a:extLst>
              <a:ext uri="{FF2B5EF4-FFF2-40B4-BE49-F238E27FC236}">
                <a16:creationId xmlns:a16="http://schemas.microsoft.com/office/drawing/2014/main" id="{F056C155-A80B-41AA-966F-46748455FBFE}"/>
              </a:ext>
            </a:extLst>
          </p:cNvPr>
          <p:cNvPicPr>
            <a:picLocks noChangeAspect="1" noChangeArrowheads="1"/>
          </p:cNvPicPr>
          <p:nvPr/>
        </p:nvPicPr>
        <p:blipFill rotWithShape="1">
          <a:blip r:embed="rId3" cstate="print"/>
          <a:srcRect r="58280"/>
          <a:stretch/>
        </p:blipFill>
        <p:spPr bwMode="auto">
          <a:xfrm>
            <a:off x="6328682" y="3908744"/>
            <a:ext cx="2686323" cy="860105"/>
          </a:xfrm>
          <a:prstGeom prst="rect">
            <a:avLst/>
          </a:prstGeom>
          <a:noFill/>
          <a:ln w="9525">
            <a:noFill/>
            <a:miter lim="800000"/>
            <a:headEnd/>
            <a:tailEnd/>
          </a:ln>
        </p:spPr>
      </p:pic>
    </p:spTree>
    <p:extLst>
      <p:ext uri="{BB962C8B-B14F-4D97-AF65-F5344CB8AC3E}">
        <p14:creationId xmlns:p14="http://schemas.microsoft.com/office/powerpoint/2010/main" val="264825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Energy performance contractor</a:t>
            </a:r>
          </a:p>
        </p:txBody>
      </p:sp>
      <p:sp>
        <p:nvSpPr>
          <p:cNvPr id="3" name="Content Placeholder 2"/>
          <p:cNvSpPr>
            <a:spLocks noGrp="1"/>
          </p:cNvSpPr>
          <p:nvPr>
            <p:ph idx="1"/>
          </p:nvPr>
        </p:nvSpPr>
        <p:spPr>
          <a:xfrm>
            <a:off x="655093" y="2190749"/>
            <a:ext cx="10253699" cy="3986213"/>
          </a:xfrm>
        </p:spPr>
        <p:txBody>
          <a:bodyPr>
            <a:normAutofit/>
          </a:bodyPr>
          <a:lstStyle/>
          <a:p>
            <a:r>
              <a:rPr lang="en-CA" sz="1800" dirty="0"/>
              <a:t>Energy service companies - ESCO</a:t>
            </a:r>
          </a:p>
          <a:p>
            <a:r>
              <a:rPr lang="en-CA" sz="1800" dirty="0"/>
              <a:t>Assessment, design, construction, installation, management service, financing </a:t>
            </a:r>
          </a:p>
          <a:p>
            <a:r>
              <a:rPr lang="en-CA" sz="1800" dirty="0"/>
              <a:t>Payment on performance </a:t>
            </a:r>
          </a:p>
          <a:p>
            <a:r>
              <a:rPr lang="en-CA" sz="1800" dirty="0"/>
              <a:t>Generally risks associated projects taken by ESCO</a:t>
            </a:r>
          </a:p>
          <a:p>
            <a:r>
              <a:rPr lang="en-CA" sz="1800" dirty="0"/>
              <a:t>Fee type – Fixed fee, Shared savings and Guaranteed savings</a:t>
            </a:r>
          </a:p>
        </p:txBody>
      </p:sp>
      <p:sp>
        <p:nvSpPr>
          <p:cNvPr id="4" name="Footer Placeholder 3"/>
          <p:cNvSpPr>
            <a:spLocks noGrp="1"/>
          </p:cNvSpPr>
          <p:nvPr>
            <p:ph type="ftr" sz="quarter" idx="11"/>
          </p:nvPr>
        </p:nvSpPr>
        <p:spPr/>
        <p:txBody>
          <a:bodyPr/>
          <a:lstStyle/>
          <a:p>
            <a:r>
              <a:rPr lang="en-CA"/>
              <a:t>EN 410 Energy Management</a:t>
            </a:r>
          </a:p>
        </p:txBody>
      </p:sp>
    </p:spTree>
    <p:extLst>
      <p:ext uri="{BB962C8B-B14F-4D97-AF65-F5344CB8AC3E}">
        <p14:creationId xmlns:p14="http://schemas.microsoft.com/office/powerpoint/2010/main" val="292673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Role of ESCO</a:t>
            </a:r>
          </a:p>
        </p:txBody>
      </p:sp>
      <p:sp>
        <p:nvSpPr>
          <p:cNvPr id="3" name="Content Placeholder 2"/>
          <p:cNvSpPr>
            <a:spLocks noGrp="1"/>
          </p:cNvSpPr>
          <p:nvPr>
            <p:ph idx="1"/>
          </p:nvPr>
        </p:nvSpPr>
        <p:spPr>
          <a:xfrm>
            <a:off x="341194" y="2190749"/>
            <a:ext cx="7145243" cy="3986213"/>
          </a:xfrm>
        </p:spPr>
        <p:txBody>
          <a:bodyPr>
            <a:normAutofit/>
          </a:bodyPr>
          <a:lstStyle/>
          <a:p>
            <a:r>
              <a:rPr lang="en-CA" sz="1800" dirty="0"/>
              <a:t>Identify the savings potential</a:t>
            </a:r>
          </a:p>
          <a:p>
            <a:r>
              <a:rPr lang="en-CA" sz="1800" dirty="0"/>
              <a:t>Finical own resources or banking</a:t>
            </a:r>
          </a:p>
          <a:p>
            <a:r>
              <a:rPr lang="en-CA" sz="1800" dirty="0"/>
              <a:t>Equipment, personal training for operation and maintenance, energy efficient practices</a:t>
            </a:r>
          </a:p>
          <a:p>
            <a:r>
              <a:rPr lang="en-CA" sz="1800" dirty="0"/>
              <a:t>Monitoring of operation and energy savings</a:t>
            </a:r>
          </a:p>
          <a:p>
            <a:r>
              <a:rPr lang="en-CA" sz="1800" dirty="0"/>
              <a:t>Measurement and savings verification</a:t>
            </a:r>
          </a:p>
          <a:p>
            <a:endParaRPr lang="en-CA" sz="1800" dirty="0"/>
          </a:p>
          <a:p>
            <a:endParaRPr lang="en-CA" sz="1800" dirty="0"/>
          </a:p>
          <a:p>
            <a:endParaRPr lang="en-CA" sz="1800" dirty="0"/>
          </a:p>
        </p:txBody>
      </p:sp>
      <p:sp>
        <p:nvSpPr>
          <p:cNvPr id="4" name="Footer Placeholder 3"/>
          <p:cNvSpPr>
            <a:spLocks noGrp="1"/>
          </p:cNvSpPr>
          <p:nvPr>
            <p:ph type="ftr" sz="quarter" idx="11"/>
          </p:nvPr>
        </p:nvSpPr>
        <p:spPr/>
        <p:txBody>
          <a:bodyPr/>
          <a:lstStyle/>
          <a:p>
            <a:r>
              <a:rPr lang="en-CA"/>
              <a:t>EN 410 Energy Management</a:t>
            </a:r>
          </a:p>
        </p:txBody>
      </p:sp>
      <p:pic>
        <p:nvPicPr>
          <p:cNvPr id="6" name="Picture 5"/>
          <p:cNvPicPr>
            <a:picLocks noChangeAspect="1"/>
          </p:cNvPicPr>
          <p:nvPr/>
        </p:nvPicPr>
        <p:blipFill>
          <a:blip r:embed="rId2"/>
          <a:stretch>
            <a:fillRect/>
          </a:stretch>
        </p:blipFill>
        <p:spPr>
          <a:xfrm>
            <a:off x="7145243" y="2276606"/>
            <a:ext cx="4705563" cy="3486446"/>
          </a:xfrm>
          <a:prstGeom prst="rect">
            <a:avLst/>
          </a:prstGeom>
        </p:spPr>
      </p:pic>
    </p:spTree>
    <p:extLst>
      <p:ext uri="{BB962C8B-B14F-4D97-AF65-F5344CB8AC3E}">
        <p14:creationId xmlns:p14="http://schemas.microsoft.com/office/powerpoint/2010/main" val="155089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endParaRPr lang="en-CA" dirty="0"/>
          </a:p>
        </p:txBody>
      </p:sp>
      <p:sp>
        <p:nvSpPr>
          <p:cNvPr id="3" name="Content Placeholder 2"/>
          <p:cNvSpPr>
            <a:spLocks noGrp="1"/>
          </p:cNvSpPr>
          <p:nvPr>
            <p:ph idx="1"/>
          </p:nvPr>
        </p:nvSpPr>
        <p:spPr/>
        <p:txBody>
          <a:bodyPr>
            <a:normAutofit/>
          </a:bodyPr>
          <a:lstStyle/>
          <a:p>
            <a:r>
              <a:rPr lang="en-CA" sz="1800" dirty="0"/>
              <a:t>Cash flow diagram</a:t>
            </a:r>
          </a:p>
          <a:p>
            <a:r>
              <a:rPr lang="en-CA" sz="1800" dirty="0"/>
              <a:t>Time value of money</a:t>
            </a:r>
          </a:p>
          <a:p>
            <a:r>
              <a:rPr lang="en-CA" sz="1800" dirty="0"/>
              <a:t>Net present value</a:t>
            </a:r>
          </a:p>
          <a:p>
            <a:r>
              <a:rPr lang="en-CA" sz="1800" dirty="0"/>
              <a:t>Levelized annual value</a:t>
            </a:r>
          </a:p>
          <a:p>
            <a:r>
              <a:rPr lang="en-CA" sz="1800" dirty="0"/>
              <a:t>Payback period</a:t>
            </a:r>
          </a:p>
          <a:p>
            <a:r>
              <a:rPr lang="en-CA" sz="1800" dirty="0"/>
              <a:t>Role of ESCO</a:t>
            </a:r>
          </a:p>
        </p:txBody>
      </p:sp>
      <p:sp>
        <p:nvSpPr>
          <p:cNvPr id="4" name="Footer Placeholder 3"/>
          <p:cNvSpPr>
            <a:spLocks noGrp="1"/>
          </p:cNvSpPr>
          <p:nvPr>
            <p:ph type="ftr" sz="quarter" idx="11"/>
          </p:nvPr>
        </p:nvSpPr>
        <p:spPr/>
        <p:txBody>
          <a:bodyPr/>
          <a:lstStyle/>
          <a:p>
            <a:r>
              <a:rPr lang="en-CA"/>
              <a:t>EN 410 Energy Management</a:t>
            </a:r>
          </a:p>
        </p:txBody>
      </p:sp>
    </p:spTree>
    <p:extLst>
      <p:ext uri="{BB962C8B-B14F-4D97-AF65-F5344CB8AC3E}">
        <p14:creationId xmlns:p14="http://schemas.microsoft.com/office/powerpoint/2010/main" val="33836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References </a:t>
            </a:r>
          </a:p>
        </p:txBody>
      </p:sp>
      <p:sp>
        <p:nvSpPr>
          <p:cNvPr id="3" name="Content Placeholder 2"/>
          <p:cNvSpPr>
            <a:spLocks noGrp="1"/>
          </p:cNvSpPr>
          <p:nvPr>
            <p:ph idx="1"/>
          </p:nvPr>
        </p:nvSpPr>
        <p:spPr/>
        <p:txBody>
          <a:bodyPr>
            <a:normAutofit/>
          </a:bodyPr>
          <a:lstStyle/>
          <a:p>
            <a:r>
              <a:rPr lang="en-US" sz="1800" dirty="0"/>
              <a:t>K. Gaur, H. Kumar, R. P. K. Agarwal, K. V. S. Baba and S. K. </a:t>
            </a:r>
            <a:r>
              <a:rPr lang="en-US" sz="1800" dirty="0" err="1"/>
              <a:t>Soonee</a:t>
            </a:r>
            <a:r>
              <a:rPr lang="en-US" sz="1800" dirty="0"/>
              <a:t>, "</a:t>
            </a:r>
            <a:r>
              <a:rPr lang="en-US" sz="1800" dirty="0" err="1"/>
              <a:t>Analysing</a:t>
            </a:r>
            <a:r>
              <a:rPr lang="en-US" sz="1800" dirty="0"/>
              <a:t> the electricity demand pattern," </a:t>
            </a:r>
            <a:r>
              <a:rPr lang="en-US" sz="1800" i="1" dirty="0"/>
              <a:t>2016 National Power Systems Conference (NPSC)</a:t>
            </a:r>
            <a:r>
              <a:rPr lang="en-US" sz="1800" dirty="0"/>
              <a:t>, 2016, pp. 1-6, </a:t>
            </a:r>
            <a:r>
              <a:rPr lang="en-US" sz="1800" dirty="0" err="1"/>
              <a:t>doi</a:t>
            </a:r>
            <a:r>
              <a:rPr lang="en-US" sz="1800" dirty="0"/>
              <a:t>: 10.1109/NPSC.2016.7858969.</a:t>
            </a:r>
          </a:p>
          <a:p>
            <a:r>
              <a:rPr lang="en-CA" sz="1800" dirty="0">
                <a:hlinkClick r:id="rId2"/>
              </a:rPr>
              <a:t>https://www.visualcapitalist.com/mapped-which-countries-have-the-highest-inflation/</a:t>
            </a:r>
            <a:r>
              <a:rPr lang="en-CA" sz="1800" dirty="0"/>
              <a:t> </a:t>
            </a:r>
          </a:p>
          <a:p>
            <a:endParaRPr lang="en-US" sz="1800" dirty="0"/>
          </a:p>
          <a:p>
            <a:endParaRPr lang="en-CA" sz="1800" dirty="0"/>
          </a:p>
        </p:txBody>
      </p:sp>
      <p:sp>
        <p:nvSpPr>
          <p:cNvPr id="4" name="Footer Placeholder 3"/>
          <p:cNvSpPr>
            <a:spLocks noGrp="1"/>
          </p:cNvSpPr>
          <p:nvPr>
            <p:ph type="ftr" sz="quarter" idx="11"/>
          </p:nvPr>
        </p:nvSpPr>
        <p:spPr/>
        <p:txBody>
          <a:bodyPr/>
          <a:lstStyle/>
          <a:p>
            <a:r>
              <a:rPr lang="en-IN"/>
              <a:t>EN 410 Energy Management</a:t>
            </a:r>
          </a:p>
        </p:txBody>
      </p:sp>
    </p:spTree>
    <p:extLst>
      <p:ext uri="{BB962C8B-B14F-4D97-AF65-F5344CB8AC3E}">
        <p14:creationId xmlns:p14="http://schemas.microsoft.com/office/powerpoint/2010/main" val="81572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4AE7-94C9-4480-BB8E-C46BFD8E2660}"/>
              </a:ext>
            </a:extLst>
          </p:cNvPr>
          <p:cNvSpPr>
            <a:spLocks noGrp="1"/>
          </p:cNvSpPr>
          <p:nvPr>
            <p:ph type="title"/>
          </p:nvPr>
        </p:nvSpPr>
        <p:spPr/>
        <p:txBody>
          <a:bodyPr/>
          <a:lstStyle/>
          <a:p>
            <a:r>
              <a:rPr lang="en-IN" dirty="0"/>
              <a:t>Energy Billing</a:t>
            </a:r>
          </a:p>
        </p:txBody>
      </p:sp>
      <p:sp>
        <p:nvSpPr>
          <p:cNvPr id="3" name="Content Placeholder 2">
            <a:extLst>
              <a:ext uri="{FF2B5EF4-FFF2-40B4-BE49-F238E27FC236}">
                <a16:creationId xmlns:a16="http://schemas.microsoft.com/office/drawing/2014/main" id="{BB8895BE-E759-4762-AB8C-BAE1BE1029B8}"/>
              </a:ext>
            </a:extLst>
          </p:cNvPr>
          <p:cNvSpPr>
            <a:spLocks noGrp="1"/>
          </p:cNvSpPr>
          <p:nvPr>
            <p:ph idx="1"/>
          </p:nvPr>
        </p:nvSpPr>
        <p:spPr/>
        <p:txBody>
          <a:bodyPr/>
          <a:lstStyle/>
          <a:p>
            <a:r>
              <a:rPr lang="en-IN" b="1" i="1" dirty="0"/>
              <a:t>Electricity</a:t>
            </a:r>
          </a:p>
          <a:p>
            <a:r>
              <a:rPr lang="en-IN" dirty="0"/>
              <a:t>Fuel </a:t>
            </a:r>
          </a:p>
          <a:p>
            <a:r>
              <a:rPr lang="en-IN" dirty="0"/>
              <a:t>Steam</a:t>
            </a:r>
          </a:p>
          <a:p>
            <a:r>
              <a:rPr lang="en-IN" dirty="0"/>
              <a:t>Cold/hot water  </a:t>
            </a:r>
          </a:p>
        </p:txBody>
      </p:sp>
      <p:sp>
        <p:nvSpPr>
          <p:cNvPr id="4" name="Footer Placeholder 3">
            <a:extLst>
              <a:ext uri="{FF2B5EF4-FFF2-40B4-BE49-F238E27FC236}">
                <a16:creationId xmlns:a16="http://schemas.microsoft.com/office/drawing/2014/main" id="{967C5171-EA8D-4C1E-9AA8-AE26A9588B2F}"/>
              </a:ext>
            </a:extLst>
          </p:cNvPr>
          <p:cNvSpPr>
            <a:spLocks noGrp="1"/>
          </p:cNvSpPr>
          <p:nvPr>
            <p:ph type="ftr" sz="quarter" idx="11"/>
          </p:nvPr>
        </p:nvSpPr>
        <p:spPr/>
        <p:txBody>
          <a:bodyPr/>
          <a:lstStyle/>
          <a:p>
            <a:r>
              <a:rPr lang="en-IN"/>
              <a:t>EN 410 Energy Management</a:t>
            </a:r>
          </a:p>
        </p:txBody>
      </p:sp>
    </p:spTree>
    <p:extLst>
      <p:ext uri="{BB962C8B-B14F-4D97-AF65-F5344CB8AC3E}">
        <p14:creationId xmlns:p14="http://schemas.microsoft.com/office/powerpoint/2010/main" val="51814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Electricity billing rate </a:t>
            </a:r>
            <a:endParaRPr lang="en-CA" dirty="0"/>
          </a:p>
        </p:txBody>
      </p:sp>
      <p:sp>
        <p:nvSpPr>
          <p:cNvPr id="3" name="Content Placeholder 2"/>
          <p:cNvSpPr>
            <a:spLocks noGrp="1"/>
          </p:cNvSpPr>
          <p:nvPr>
            <p:ph idx="1"/>
          </p:nvPr>
        </p:nvSpPr>
        <p:spPr>
          <a:xfrm>
            <a:off x="627797" y="2099296"/>
            <a:ext cx="11300346" cy="4292361"/>
          </a:xfrm>
        </p:spPr>
        <p:txBody>
          <a:bodyPr>
            <a:normAutofit fontScale="92500" lnSpcReduction="20000"/>
          </a:bodyPr>
          <a:lstStyle/>
          <a:p>
            <a:r>
              <a:rPr lang="en-US" sz="1800" dirty="0"/>
              <a:t>Unlike other utilities (like fuel) – Charges standard and depends on demand, time, consumer type</a:t>
            </a:r>
          </a:p>
          <a:p>
            <a:pPr marL="0" indent="0" algn="ctr">
              <a:buNone/>
            </a:pPr>
            <a:r>
              <a:rPr lang="en-US" sz="1800" dirty="0">
                <a:solidFill>
                  <a:srgbClr val="C00000"/>
                </a:solidFill>
              </a:rPr>
              <a:t>Electric billing = Customer charge + Electric charge + Fuel adjustment </a:t>
            </a:r>
          </a:p>
          <a:p>
            <a:pPr marL="0" indent="0">
              <a:buNone/>
            </a:pPr>
            <a:r>
              <a:rPr lang="en-US" sz="1800" dirty="0">
                <a:solidFill>
                  <a:srgbClr val="0070C0"/>
                </a:solidFill>
              </a:rPr>
              <a:t>Flat rate </a:t>
            </a:r>
          </a:p>
          <a:p>
            <a:r>
              <a:rPr lang="en-US" sz="1800" dirty="0"/>
              <a:t>Billing according to the amount of electricity</a:t>
            </a:r>
          </a:p>
          <a:p>
            <a:r>
              <a:rPr lang="en-US" sz="1800" dirty="0"/>
              <a:t>Fixed customer charge</a:t>
            </a:r>
          </a:p>
          <a:p>
            <a:r>
              <a:rPr lang="en-US" sz="1800" dirty="0"/>
              <a:t>Mostly applied to residential and commercial users </a:t>
            </a:r>
          </a:p>
          <a:p>
            <a:r>
              <a:rPr lang="en-US" sz="1800" dirty="0"/>
              <a:t>Lower billing rate when compared to industries</a:t>
            </a:r>
          </a:p>
          <a:p>
            <a:r>
              <a:rPr lang="en-US" sz="1800" dirty="0"/>
              <a:t>Lower  billing rate for a fixed small amount of usage – promotes optimum using and encourage energy efficient equipment or appliances </a:t>
            </a:r>
          </a:p>
          <a:p>
            <a:pPr marL="1706563" indent="-1706563">
              <a:buNone/>
            </a:pPr>
            <a:r>
              <a:rPr lang="en-US" sz="1800" dirty="0">
                <a:solidFill>
                  <a:srgbClr val="0070C0"/>
                </a:solidFill>
              </a:rPr>
              <a:t>Flat seasonal rate</a:t>
            </a:r>
            <a:r>
              <a:rPr lang="en-US" sz="1800" dirty="0"/>
              <a:t> – Similar to flat rate but different electric charge. </a:t>
            </a:r>
          </a:p>
          <a:p>
            <a:pPr marL="1706563" indent="-1706563">
              <a:buNone/>
            </a:pPr>
            <a:r>
              <a:rPr lang="en-US" sz="1800" dirty="0"/>
              <a:t>E.g. summer electric charge due to substantial use of air conditioners </a:t>
            </a:r>
          </a:p>
          <a:p>
            <a:endParaRPr lang="en-CA" sz="1800" dirty="0"/>
          </a:p>
        </p:txBody>
      </p:sp>
      <p:sp>
        <p:nvSpPr>
          <p:cNvPr id="4" name="Footer Placeholder 3"/>
          <p:cNvSpPr>
            <a:spLocks noGrp="1"/>
          </p:cNvSpPr>
          <p:nvPr>
            <p:ph type="ftr" sz="quarter" idx="11"/>
          </p:nvPr>
        </p:nvSpPr>
        <p:spPr/>
        <p:txBody>
          <a:bodyPr/>
          <a:lstStyle/>
          <a:p>
            <a:r>
              <a:rPr lang="en-IN"/>
              <a:t>EN 410 Energy Management</a:t>
            </a:r>
          </a:p>
        </p:txBody>
      </p:sp>
    </p:spTree>
    <p:extLst>
      <p:ext uri="{BB962C8B-B14F-4D97-AF65-F5344CB8AC3E}">
        <p14:creationId xmlns:p14="http://schemas.microsoft.com/office/powerpoint/2010/main" val="291894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Residential electricity prices</a:t>
            </a:r>
            <a:endParaRPr lang="en-CA" dirty="0"/>
          </a:p>
        </p:txBody>
      </p:sp>
      <p:pic>
        <p:nvPicPr>
          <p:cNvPr id="8" name="Content Placeholder 7">
            <a:extLst>
              <a:ext uri="{FF2B5EF4-FFF2-40B4-BE49-F238E27FC236}">
                <a16:creationId xmlns:a16="http://schemas.microsoft.com/office/drawing/2014/main" id="{912EE22E-338C-4F37-BF1B-6E170802338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74348" y="1741112"/>
            <a:ext cx="5580653" cy="4650545"/>
          </a:xfrm>
        </p:spPr>
      </p:pic>
      <p:sp>
        <p:nvSpPr>
          <p:cNvPr id="4" name="Footer Placeholder 3"/>
          <p:cNvSpPr>
            <a:spLocks noGrp="1"/>
          </p:cNvSpPr>
          <p:nvPr>
            <p:ph type="ftr" sz="quarter" idx="11"/>
          </p:nvPr>
        </p:nvSpPr>
        <p:spPr/>
        <p:txBody>
          <a:bodyPr/>
          <a:lstStyle/>
          <a:p>
            <a:r>
              <a:rPr lang="en-IN"/>
              <a:t>EN 410 Energy Management</a:t>
            </a:r>
            <a:endParaRPr lang="en-IN" dirty="0"/>
          </a:p>
        </p:txBody>
      </p:sp>
      <p:sp>
        <p:nvSpPr>
          <p:cNvPr id="9" name="TextBox 8">
            <a:extLst>
              <a:ext uri="{FF2B5EF4-FFF2-40B4-BE49-F238E27FC236}">
                <a16:creationId xmlns:a16="http://schemas.microsoft.com/office/drawing/2014/main" id="{FE2F7595-B2A3-4170-BB11-7604A1B862E0}"/>
              </a:ext>
            </a:extLst>
          </p:cNvPr>
          <p:cNvSpPr txBox="1"/>
          <p:nvPr/>
        </p:nvSpPr>
        <p:spPr>
          <a:xfrm>
            <a:off x="6094476" y="6106517"/>
            <a:ext cx="940526" cy="369332"/>
          </a:xfrm>
          <a:prstGeom prst="rect">
            <a:avLst/>
          </a:prstGeom>
          <a:noFill/>
        </p:spPr>
        <p:txBody>
          <a:bodyPr wrap="square" rtlCol="0">
            <a:spAutoFit/>
          </a:bodyPr>
          <a:lstStyle/>
          <a:p>
            <a:r>
              <a:rPr lang="en-IN" dirty="0"/>
              <a:t>Year</a:t>
            </a:r>
          </a:p>
        </p:txBody>
      </p:sp>
      <p:sp>
        <p:nvSpPr>
          <p:cNvPr id="10" name="TextBox 9">
            <a:extLst>
              <a:ext uri="{FF2B5EF4-FFF2-40B4-BE49-F238E27FC236}">
                <a16:creationId xmlns:a16="http://schemas.microsoft.com/office/drawing/2014/main" id="{DA62C552-D742-492A-B07A-41FFC9EA51A8}"/>
              </a:ext>
            </a:extLst>
          </p:cNvPr>
          <p:cNvSpPr txBox="1"/>
          <p:nvPr/>
        </p:nvSpPr>
        <p:spPr>
          <a:xfrm>
            <a:off x="2929617" y="2866055"/>
            <a:ext cx="844731" cy="1200329"/>
          </a:xfrm>
          <a:prstGeom prst="rect">
            <a:avLst/>
          </a:prstGeom>
          <a:noFill/>
        </p:spPr>
        <p:txBody>
          <a:bodyPr wrap="square" rtlCol="0">
            <a:spAutoFit/>
          </a:bodyPr>
          <a:lstStyle/>
          <a:p>
            <a:r>
              <a:rPr lang="en-IN" dirty="0"/>
              <a:t>USD PPP per MWh</a:t>
            </a:r>
          </a:p>
        </p:txBody>
      </p:sp>
      <p:sp>
        <p:nvSpPr>
          <p:cNvPr id="3" name="TextBox 2">
            <a:extLst>
              <a:ext uri="{FF2B5EF4-FFF2-40B4-BE49-F238E27FC236}">
                <a16:creationId xmlns:a16="http://schemas.microsoft.com/office/drawing/2014/main" id="{D0DA5680-7C44-40F4-A13C-328E0B3F1881}"/>
              </a:ext>
            </a:extLst>
          </p:cNvPr>
          <p:cNvSpPr txBox="1"/>
          <p:nvPr/>
        </p:nvSpPr>
        <p:spPr>
          <a:xfrm>
            <a:off x="939844" y="3169073"/>
            <a:ext cx="1715589" cy="923330"/>
          </a:xfrm>
          <a:prstGeom prst="rect">
            <a:avLst/>
          </a:prstGeom>
          <a:noFill/>
        </p:spPr>
        <p:txBody>
          <a:bodyPr wrap="square" rtlCol="0">
            <a:spAutoFit/>
          </a:bodyPr>
          <a:lstStyle/>
          <a:p>
            <a:r>
              <a:rPr lang="en-IN" dirty="0"/>
              <a:t>Variation due to fuel source of countries </a:t>
            </a:r>
          </a:p>
        </p:txBody>
      </p:sp>
    </p:spTree>
    <p:extLst>
      <p:ext uri="{BB962C8B-B14F-4D97-AF65-F5344CB8AC3E}">
        <p14:creationId xmlns:p14="http://schemas.microsoft.com/office/powerpoint/2010/main" val="191477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of use rate</a:t>
            </a:r>
            <a:endParaRPr lang="en-CA" dirty="0"/>
          </a:p>
        </p:txBody>
      </p:sp>
      <p:sp>
        <p:nvSpPr>
          <p:cNvPr id="3" name="Content Placeholder 2"/>
          <p:cNvSpPr>
            <a:spLocks noGrp="1"/>
          </p:cNvSpPr>
          <p:nvPr>
            <p:ph idx="1"/>
          </p:nvPr>
        </p:nvSpPr>
        <p:spPr>
          <a:xfrm>
            <a:off x="295710" y="2045257"/>
            <a:ext cx="4085789" cy="3986213"/>
          </a:xfrm>
        </p:spPr>
        <p:txBody>
          <a:bodyPr>
            <a:normAutofit/>
          </a:bodyPr>
          <a:lstStyle/>
          <a:p>
            <a:r>
              <a:rPr lang="en-US" sz="1800" dirty="0"/>
              <a:t>Depends of the day</a:t>
            </a:r>
          </a:p>
          <a:p>
            <a:r>
              <a:rPr lang="en-US" sz="1800" dirty="0"/>
              <a:t>Reducing the peak load and thereby reducing in investing new power plant while increasing trend of demand</a:t>
            </a:r>
          </a:p>
          <a:p>
            <a:r>
              <a:rPr lang="en-US" sz="1800" dirty="0"/>
              <a:t>Scheduling the operation (e.g., setting up timer for dishwasher, washing machine etc.)</a:t>
            </a:r>
          </a:p>
          <a:p>
            <a:endParaRPr lang="en-CA" sz="1800" dirty="0"/>
          </a:p>
        </p:txBody>
      </p:sp>
      <p:sp>
        <p:nvSpPr>
          <p:cNvPr id="4" name="Footer Placeholder 3"/>
          <p:cNvSpPr>
            <a:spLocks noGrp="1"/>
          </p:cNvSpPr>
          <p:nvPr>
            <p:ph type="ftr" sz="quarter" idx="11"/>
          </p:nvPr>
        </p:nvSpPr>
        <p:spPr/>
        <p:txBody>
          <a:bodyPr/>
          <a:lstStyle/>
          <a:p>
            <a:r>
              <a:rPr lang="en-IN"/>
              <a:t>EN 410 Energy Management</a:t>
            </a:r>
          </a:p>
        </p:txBody>
      </p:sp>
      <p:pic>
        <p:nvPicPr>
          <p:cNvPr id="1026" name="Picture 2" descr="https://ieeexplore.ieee.org/mediastore_new/IEEE/content/media/7837796/7858833/7858969/7858969-fig-1-source-larg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1828456"/>
            <a:ext cx="7810500" cy="462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24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Voltage based billing</a:t>
            </a:r>
            <a:endParaRPr lang="en-CA" dirty="0"/>
          </a:p>
        </p:txBody>
      </p:sp>
      <p:sp>
        <p:nvSpPr>
          <p:cNvPr id="3" name="Content Placeholder 2"/>
          <p:cNvSpPr>
            <a:spLocks noGrp="1"/>
          </p:cNvSpPr>
          <p:nvPr>
            <p:ph idx="1"/>
          </p:nvPr>
        </p:nvSpPr>
        <p:spPr>
          <a:xfrm>
            <a:off x="478971" y="2190749"/>
            <a:ext cx="10429821" cy="3986213"/>
          </a:xfrm>
        </p:spPr>
        <p:txBody>
          <a:bodyPr>
            <a:normAutofit/>
          </a:bodyPr>
          <a:lstStyle/>
          <a:p>
            <a:r>
              <a:rPr lang="en-US" sz="1800" dirty="0"/>
              <a:t>Lower charge for the industry receives electricity at the transmission voltage rate (&gt;50000 V)</a:t>
            </a:r>
          </a:p>
          <a:p>
            <a:r>
              <a:rPr lang="en-US" sz="1800" dirty="0"/>
              <a:t>Maintenance charge for distribution and transformers</a:t>
            </a:r>
          </a:p>
          <a:p>
            <a:endParaRPr lang="en-US" sz="1800" dirty="0"/>
          </a:p>
          <a:p>
            <a:endParaRPr lang="en-CA" sz="1800" dirty="0"/>
          </a:p>
        </p:txBody>
      </p:sp>
      <p:sp>
        <p:nvSpPr>
          <p:cNvPr id="4" name="Footer Placeholder 3"/>
          <p:cNvSpPr>
            <a:spLocks noGrp="1"/>
          </p:cNvSpPr>
          <p:nvPr>
            <p:ph type="ftr" sz="quarter" idx="11"/>
          </p:nvPr>
        </p:nvSpPr>
        <p:spPr/>
        <p:txBody>
          <a:bodyPr/>
          <a:lstStyle/>
          <a:p>
            <a:r>
              <a:rPr lang="en-IN"/>
              <a:t>EN 410 Energy Management</a:t>
            </a:r>
          </a:p>
        </p:txBody>
      </p:sp>
    </p:spTree>
    <p:extLst>
      <p:ext uri="{BB962C8B-B14F-4D97-AF65-F5344CB8AC3E}">
        <p14:creationId xmlns:p14="http://schemas.microsoft.com/office/powerpoint/2010/main" val="222787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Demand Billing</a:t>
            </a:r>
            <a:endParaRPr lang="en-CA" dirty="0"/>
          </a:p>
        </p:txBody>
      </p:sp>
      <p:sp>
        <p:nvSpPr>
          <p:cNvPr id="3" name="Content Placeholder 2"/>
          <p:cNvSpPr>
            <a:spLocks noGrp="1"/>
          </p:cNvSpPr>
          <p:nvPr>
            <p:ph idx="1"/>
          </p:nvPr>
        </p:nvSpPr>
        <p:spPr>
          <a:xfrm>
            <a:off x="365760" y="1929492"/>
            <a:ext cx="11826240" cy="3986213"/>
          </a:xfrm>
        </p:spPr>
        <p:txBody>
          <a:bodyPr>
            <a:normAutofit/>
          </a:bodyPr>
          <a:lstStyle/>
          <a:p>
            <a:r>
              <a:rPr lang="en-US" sz="1800" dirty="0"/>
              <a:t>Additional charges for peak demand in addition to utility charge </a:t>
            </a:r>
          </a:p>
          <a:p>
            <a:r>
              <a:rPr lang="en-US" sz="1800" dirty="0"/>
              <a:t>Load factor</a:t>
            </a:r>
          </a:p>
          <a:p>
            <a:r>
              <a:rPr lang="en-US" sz="1800" dirty="0">
                <a:solidFill>
                  <a:srgbClr val="0070C0"/>
                </a:solidFill>
              </a:rPr>
              <a:t>Ratchet rate </a:t>
            </a:r>
            <a:r>
              <a:rPr lang="en-US" sz="1800" dirty="0"/>
              <a:t>– Certain % ( generally 50) of peak demand of previous 11 or 12 months </a:t>
            </a:r>
            <a:endParaRPr lang="en-CA" sz="1800" dirty="0"/>
          </a:p>
        </p:txBody>
      </p:sp>
      <p:sp>
        <p:nvSpPr>
          <p:cNvPr id="4" name="Footer Placeholder 3"/>
          <p:cNvSpPr>
            <a:spLocks noGrp="1"/>
          </p:cNvSpPr>
          <p:nvPr>
            <p:ph type="ftr" sz="quarter" idx="11"/>
          </p:nvPr>
        </p:nvSpPr>
        <p:spPr/>
        <p:txBody>
          <a:bodyPr/>
          <a:lstStyle/>
          <a:p>
            <a:r>
              <a:rPr lang="en-IN"/>
              <a:t>EN 410 Energy Management</a:t>
            </a:r>
          </a:p>
        </p:txBody>
      </p:sp>
      <p:pic>
        <p:nvPicPr>
          <p:cNvPr id="7" name="Picture 2"/>
          <p:cNvPicPr>
            <a:picLocks noChangeAspect="1" noChangeArrowheads="1"/>
          </p:cNvPicPr>
          <p:nvPr/>
        </p:nvPicPr>
        <p:blipFill>
          <a:blip r:embed="rId2" cstate="print"/>
          <a:srcRect/>
          <a:stretch>
            <a:fillRect/>
          </a:stretch>
        </p:blipFill>
        <p:spPr bwMode="auto">
          <a:xfrm>
            <a:off x="560258" y="3429000"/>
            <a:ext cx="4300276" cy="2347097"/>
          </a:xfrm>
          <a:prstGeom prst="rect">
            <a:avLst/>
          </a:prstGeom>
          <a:noFill/>
          <a:ln w="9525">
            <a:noFill/>
            <a:miter lim="800000"/>
            <a:headEnd/>
            <a:tailEnd/>
          </a:ln>
        </p:spPr>
      </p:pic>
      <p:pic>
        <p:nvPicPr>
          <p:cNvPr id="8" name="Picture 3"/>
          <p:cNvPicPr>
            <a:picLocks noChangeAspect="1" noChangeArrowheads="1"/>
          </p:cNvPicPr>
          <p:nvPr/>
        </p:nvPicPr>
        <p:blipFill>
          <a:blip r:embed="rId3" cstate="print"/>
          <a:srcRect/>
          <a:stretch>
            <a:fillRect/>
          </a:stretch>
        </p:blipFill>
        <p:spPr bwMode="auto">
          <a:xfrm>
            <a:off x="7132551" y="3429000"/>
            <a:ext cx="4214718" cy="2551438"/>
          </a:xfrm>
          <a:prstGeom prst="rect">
            <a:avLst/>
          </a:prstGeom>
          <a:noFill/>
          <a:ln w="9525">
            <a:noFill/>
            <a:miter lim="800000"/>
            <a:headEnd/>
            <a:tailEnd/>
          </a:ln>
        </p:spPr>
      </p:pic>
      <p:sp>
        <p:nvSpPr>
          <p:cNvPr id="9" name="Rectangle 8"/>
          <p:cNvSpPr/>
          <p:nvPr/>
        </p:nvSpPr>
        <p:spPr>
          <a:xfrm>
            <a:off x="688601" y="5915705"/>
            <a:ext cx="3900816" cy="923330"/>
          </a:xfrm>
          <a:prstGeom prst="rect">
            <a:avLst/>
          </a:prstGeom>
        </p:spPr>
        <p:txBody>
          <a:bodyPr wrap="square">
            <a:spAutoFit/>
          </a:bodyPr>
          <a:lstStyle/>
          <a:p>
            <a:r>
              <a:rPr lang="en-US" dirty="0">
                <a:solidFill>
                  <a:srgbClr val="996633"/>
                </a:solidFill>
              </a:rPr>
              <a:t>Facility A: The utility charges this facility </a:t>
            </a:r>
            <a:endParaRPr lang="tr-TR" dirty="0">
              <a:solidFill>
                <a:srgbClr val="996633"/>
              </a:solidFill>
            </a:endParaRPr>
          </a:p>
          <a:p>
            <a:r>
              <a:rPr lang="en-US" dirty="0">
                <a:solidFill>
                  <a:srgbClr val="996633"/>
                </a:solidFill>
              </a:rPr>
              <a:t>(0.80)(110 kW)($10/kW) = $880 </a:t>
            </a:r>
            <a:endParaRPr lang="tr-TR" dirty="0">
              <a:solidFill>
                <a:srgbClr val="996633"/>
              </a:solidFill>
            </a:endParaRPr>
          </a:p>
          <a:p>
            <a:r>
              <a:rPr lang="en-US" dirty="0">
                <a:solidFill>
                  <a:srgbClr val="996633"/>
                </a:solidFill>
              </a:rPr>
              <a:t>per month for demand billing. </a:t>
            </a:r>
            <a:endParaRPr lang="tr-TR" dirty="0">
              <a:solidFill>
                <a:srgbClr val="996633"/>
              </a:solidFill>
            </a:endParaRPr>
          </a:p>
        </p:txBody>
      </p:sp>
      <p:sp>
        <p:nvSpPr>
          <p:cNvPr id="10" name="Rectangle 9"/>
          <p:cNvSpPr/>
          <p:nvPr/>
        </p:nvSpPr>
        <p:spPr>
          <a:xfrm>
            <a:off x="7295313" y="5934670"/>
            <a:ext cx="4121624" cy="923330"/>
          </a:xfrm>
          <a:prstGeom prst="rect">
            <a:avLst/>
          </a:prstGeom>
        </p:spPr>
        <p:txBody>
          <a:bodyPr wrap="square">
            <a:spAutoFit/>
          </a:bodyPr>
          <a:lstStyle/>
          <a:p>
            <a:r>
              <a:rPr lang="en-US" dirty="0">
                <a:solidFill>
                  <a:srgbClr val="996633"/>
                </a:solidFill>
              </a:rPr>
              <a:t>Facility B: The utility charges this facility </a:t>
            </a:r>
            <a:endParaRPr lang="tr-TR" dirty="0">
              <a:solidFill>
                <a:srgbClr val="996633"/>
              </a:solidFill>
            </a:endParaRPr>
          </a:p>
          <a:p>
            <a:r>
              <a:rPr lang="en-US" dirty="0">
                <a:solidFill>
                  <a:srgbClr val="996633"/>
                </a:solidFill>
              </a:rPr>
              <a:t>(0.80)(200 kW)($10/kW) = $1600 </a:t>
            </a:r>
            <a:endParaRPr lang="tr-TR" dirty="0">
              <a:solidFill>
                <a:srgbClr val="996633"/>
              </a:solidFill>
            </a:endParaRPr>
          </a:p>
          <a:p>
            <a:r>
              <a:rPr lang="en-US" dirty="0">
                <a:solidFill>
                  <a:srgbClr val="996633"/>
                </a:solidFill>
              </a:rPr>
              <a:t>per month for demand billing. </a:t>
            </a:r>
            <a:endParaRPr lang="tr-TR" dirty="0">
              <a:solidFill>
                <a:srgbClr val="996633"/>
              </a:solidFill>
            </a:endParaRPr>
          </a:p>
        </p:txBody>
      </p:sp>
    </p:spTree>
    <p:extLst>
      <p:ext uri="{BB962C8B-B14F-4D97-AF65-F5344CB8AC3E}">
        <p14:creationId xmlns:p14="http://schemas.microsoft.com/office/powerpoint/2010/main" val="2791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Demand Billing</a:t>
            </a:r>
            <a:endParaRPr lang="en-CA" dirty="0"/>
          </a:p>
        </p:txBody>
      </p:sp>
      <p:sp>
        <p:nvSpPr>
          <p:cNvPr id="3" name="Content Placeholder 2"/>
          <p:cNvSpPr>
            <a:spLocks noGrp="1"/>
          </p:cNvSpPr>
          <p:nvPr>
            <p:ph idx="1"/>
          </p:nvPr>
        </p:nvSpPr>
        <p:spPr>
          <a:xfrm>
            <a:off x="0" y="1828456"/>
            <a:ext cx="12192000" cy="3986213"/>
          </a:xfrm>
        </p:spPr>
        <p:txBody>
          <a:bodyPr>
            <a:normAutofit/>
          </a:bodyPr>
          <a:lstStyle/>
          <a:p>
            <a:pPr marL="0" indent="0">
              <a:lnSpc>
                <a:spcPct val="150000"/>
              </a:lnSpc>
              <a:buNone/>
            </a:pPr>
            <a:r>
              <a:rPr lang="en-CA" sz="1800" dirty="0"/>
              <a:t>An industrial facility operating 24 hours a day through the week consumes 2.8 million kWh of electricity in April. The demand varies between 3000 kW and 5500 kW during this month. The electrical load supplied by the utility has fluctuated between 2000 kW and 6400 k during the previous 11 months. The demand billing for a given month is based on 50% of peak demand in the previous 11 months. The unit price of electricity is $0.12/kWh and the demand charge is $13/kW. Determine the load factor, consumption charge and percent of demand charge for the month of April. </a:t>
            </a:r>
          </a:p>
          <a:p>
            <a:pPr marL="0" indent="0">
              <a:lnSpc>
                <a:spcPct val="150000"/>
              </a:lnSpc>
              <a:buNone/>
            </a:pPr>
            <a:endParaRPr lang="en-CA" sz="1800" dirty="0"/>
          </a:p>
        </p:txBody>
      </p:sp>
      <p:sp>
        <p:nvSpPr>
          <p:cNvPr id="4" name="Footer Placeholder 3"/>
          <p:cNvSpPr>
            <a:spLocks noGrp="1"/>
          </p:cNvSpPr>
          <p:nvPr>
            <p:ph type="ftr" sz="quarter" idx="11"/>
          </p:nvPr>
        </p:nvSpPr>
        <p:spPr/>
        <p:txBody>
          <a:bodyPr/>
          <a:lstStyle/>
          <a:p>
            <a:r>
              <a:rPr lang="en-IN"/>
              <a:t>EN 410 Energy Management</a:t>
            </a:r>
          </a:p>
        </p:txBody>
      </p:sp>
    </p:spTree>
    <p:extLst>
      <p:ext uri="{BB962C8B-B14F-4D97-AF65-F5344CB8AC3E}">
        <p14:creationId xmlns:p14="http://schemas.microsoft.com/office/powerpoint/2010/main" val="213417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1868</TotalTime>
  <Words>1323</Words>
  <Application>Microsoft Office PowerPoint</Application>
  <PresentationFormat>Widescreen</PresentationFormat>
  <Paragraphs>159</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Times New Roman</vt:lpstr>
      <vt:lpstr>Wingdings</vt:lpstr>
      <vt:lpstr>Educational subjects 16x9</vt:lpstr>
      <vt:lpstr>EN 410 Energy Management</vt:lpstr>
      <vt:lpstr>Recap</vt:lpstr>
      <vt:lpstr>Energy Billing</vt:lpstr>
      <vt:lpstr>Electricity billing rate </vt:lpstr>
      <vt:lpstr>Residential electricity prices</vt:lpstr>
      <vt:lpstr>Time of use rate</vt:lpstr>
      <vt:lpstr>Voltage based billing</vt:lpstr>
      <vt:lpstr>Demand Billing</vt:lpstr>
      <vt:lpstr>Demand Billing</vt:lpstr>
      <vt:lpstr>Economics</vt:lpstr>
      <vt:lpstr>Cash flow diagram</vt:lpstr>
      <vt:lpstr>Metrics of economic analysis</vt:lpstr>
      <vt:lpstr>Time value of money</vt:lpstr>
      <vt:lpstr>Time value of money - Uniform series amount </vt:lpstr>
      <vt:lpstr>Global inflation</vt:lpstr>
      <vt:lpstr>Adjusted interested rate due to inflation (e) and taxation (t)</vt:lpstr>
      <vt:lpstr>Energy economy</vt:lpstr>
      <vt:lpstr>Life cycle cost</vt:lpstr>
      <vt:lpstr>Net present value (NPV)</vt:lpstr>
      <vt:lpstr>Payback period</vt:lpstr>
      <vt:lpstr>Payback period of building insulation</vt:lpstr>
      <vt:lpstr>Energy performance contractor</vt:lpstr>
      <vt:lpstr>Role of ESCO</vt:lpstr>
      <vt:lpstr>Recap</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 410/607 Energy Management</dc:title>
  <dc:creator>ADMIN</dc:creator>
  <cp:lastModifiedBy>ADMIN</cp:lastModifiedBy>
  <cp:revision>790</cp:revision>
  <dcterms:created xsi:type="dcterms:W3CDTF">2023-01-01T15:32:25Z</dcterms:created>
  <dcterms:modified xsi:type="dcterms:W3CDTF">2025-01-21T10:45:38Z</dcterms:modified>
</cp:coreProperties>
</file>